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303" r:id="rId3"/>
    <p:sldId id="285" r:id="rId4"/>
    <p:sldId id="256" r:id="rId5"/>
    <p:sldId id="261" r:id="rId6"/>
    <p:sldId id="258" r:id="rId7"/>
    <p:sldId id="260" r:id="rId8"/>
    <p:sldId id="262" r:id="rId9"/>
    <p:sldId id="304"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97" r:id="rId26"/>
    <p:sldId id="286" r:id="rId27"/>
    <p:sldId id="311" r:id="rId28"/>
    <p:sldId id="276" r:id="rId29"/>
    <p:sldId id="312" r:id="rId30"/>
    <p:sldId id="305" r:id="rId31"/>
    <p:sldId id="314" r:id="rId32"/>
    <p:sldId id="307" r:id="rId33"/>
    <p:sldId id="319" r:id="rId34"/>
    <p:sldId id="300" r:id="rId35"/>
    <p:sldId id="284" r:id="rId36"/>
    <p:sldId id="287" r:id="rId37"/>
    <p:sldId id="290" r:id="rId38"/>
    <p:sldId id="288" r:id="rId39"/>
    <p:sldId id="298" r:id="rId40"/>
    <p:sldId id="316" r:id="rId41"/>
    <p:sldId id="281" r:id="rId42"/>
    <p:sldId id="282" r:id="rId43"/>
    <p:sldId id="315" r:id="rId44"/>
    <p:sldId id="317" r:id="rId45"/>
    <p:sldId id="293" r:id="rId46"/>
    <p:sldId id="320" r:id="rId47"/>
    <p:sldId id="294" r:id="rId48"/>
    <p:sldId id="322"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s" id="{96F6CD45-89A3-4C75-91D1-884CF6B09CBE}">
          <p14:sldIdLst>
            <p14:sldId id="303"/>
            <p14:sldId id="285"/>
            <p14:sldId id="256"/>
            <p14:sldId id="261"/>
            <p14:sldId id="258"/>
            <p14:sldId id="260"/>
            <p14:sldId id="262"/>
            <p14:sldId id="304"/>
            <p14:sldId id="263"/>
            <p14:sldId id="264"/>
            <p14:sldId id="265"/>
            <p14:sldId id="266"/>
            <p14:sldId id="267"/>
            <p14:sldId id="268"/>
            <p14:sldId id="269"/>
            <p14:sldId id="270"/>
            <p14:sldId id="271"/>
            <p14:sldId id="272"/>
            <p14:sldId id="273"/>
            <p14:sldId id="274"/>
            <p14:sldId id="275"/>
            <p14:sldId id="277"/>
            <p14:sldId id="278"/>
            <p14:sldId id="297"/>
          </p14:sldIdLst>
        </p14:section>
        <p14:section name="explanation" id="{C184C800-34E6-4B4B-8931-AFFF112E3347}">
          <p14:sldIdLst>
            <p14:sldId id="286"/>
            <p14:sldId id="311"/>
            <p14:sldId id="276"/>
            <p14:sldId id="312"/>
            <p14:sldId id="305"/>
            <p14:sldId id="314"/>
            <p14:sldId id="307"/>
            <p14:sldId id="319"/>
            <p14:sldId id="300"/>
            <p14:sldId id="284"/>
          </p14:sldIdLst>
        </p14:section>
        <p14:section name="solution" id="{A4568A13-8F75-4795-9CBC-56DC1405EBEC}">
          <p14:sldIdLst>
            <p14:sldId id="287"/>
            <p14:sldId id="290"/>
            <p14:sldId id="288"/>
            <p14:sldId id="298"/>
            <p14:sldId id="316"/>
            <p14:sldId id="281"/>
            <p14:sldId id="282"/>
            <p14:sldId id="315"/>
            <p14:sldId id="317"/>
          </p14:sldIdLst>
        </p14:section>
        <p14:section name="word of caution" id="{F2AE297B-D1B4-4A27-AA43-89639D7E4DC6}">
          <p14:sldIdLst>
            <p14:sldId id="293"/>
            <p14:sldId id="320"/>
            <p14:sldId id="294"/>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9701" autoAdjust="0"/>
  </p:normalViewPr>
  <p:slideViewPr>
    <p:cSldViewPr>
      <p:cViewPr>
        <p:scale>
          <a:sx n="70" d="100"/>
          <a:sy n="70" d="100"/>
        </p:scale>
        <p:origin x="-1374" y="-114"/>
      </p:cViewPr>
      <p:guideLst>
        <p:guide orient="horz" pos="2160"/>
        <p:guide pos="2880"/>
      </p:guideLst>
    </p:cSldViewPr>
  </p:slideViewPr>
  <p:outlineViewPr>
    <p:cViewPr>
      <p:scale>
        <a:sx n="33" d="100"/>
        <a:sy n="33" d="100"/>
      </p:scale>
      <p:origin x="0" y="23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ata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1" Type="http://schemas.openxmlformats.org/officeDocument/2006/relationships/image" Target="../media/image22.jpeg"/></Relationships>
</file>

<file path=ppt/diagrams/_rels/data6.xml.rels><?xml version="1.0" encoding="UTF-8" standalone="yes"?>
<Relationships xmlns="http://schemas.openxmlformats.org/package/2006/relationships"><Relationship Id="rId1" Type="http://schemas.openxmlformats.org/officeDocument/2006/relationships/image" Target="../media/image23.jpeg"/></Relationships>
</file>

<file path=ppt/diagrams/_rels/data7.xml.rels><?xml version="1.0" encoding="UTF-8" standalone="yes"?>
<Relationships xmlns="http://schemas.openxmlformats.org/package/2006/relationships"><Relationship Id="rId1" Type="http://schemas.openxmlformats.org/officeDocument/2006/relationships/image" Target="../media/image22.jpeg"/></Relationships>
</file>

<file path=ppt/diagrams/_rels/data8.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A8C6D7E5-172D-4D3A-BC38-7AF03A458F1A}" type="presOf" srcId="{4EE13C6F-17EC-4DFE-B644-DC55873097B4}" destId="{BCAF5E84-0EDF-482A-AFD1-417381AEC941}" srcOrd="0" destOrd="0" presId="urn:microsoft.com/office/officeart/2008/layout/AccentedPicture"/>
    <dgm:cxn modelId="{BCB79F7B-A672-4672-BA90-BFEC0C0FE205}"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09590E5B-589B-4DAB-AFF9-E821645F50C7}" type="presOf" srcId="{1F1F2A1D-F4FC-4377-85CF-E17E598313D9}" destId="{60A8FD22-63CD-4FDA-88C5-881F3C4415FA}" srcOrd="0" destOrd="0" presId="urn:microsoft.com/office/officeart/2008/layout/AccentedPicture"/>
    <dgm:cxn modelId="{E2F6E02F-4DF4-4023-998A-2A85ED7F5D58}" type="presParOf" srcId="{8138B2A6-3388-46FD-9A9D-18FD49AB0DF6}" destId="{60A8FD22-63CD-4FDA-88C5-881F3C4415FA}" srcOrd="0" destOrd="0" presId="urn:microsoft.com/office/officeart/2008/layout/AccentedPicture"/>
    <dgm:cxn modelId="{FFEB9C7D-3E9B-4568-A388-D6689F64E201}" type="presParOf" srcId="{8138B2A6-3388-46FD-9A9D-18FD49AB0DF6}" destId="{BCAF5E84-0EDF-482A-AFD1-417381AEC941}" srcOrd="1" destOrd="0" presId="urn:microsoft.com/office/officeart/2008/layout/AccentedPicture"/>
    <dgm:cxn modelId="{C27CED93-73C8-40EE-A420-C3BFF5D1B28A}" type="presParOf" srcId="{8138B2A6-3388-46FD-9A9D-18FD49AB0DF6}" destId="{CF1928BD-2DB0-4DA6-9345-2F2E4FF161B9}" srcOrd="2" destOrd="0" presId="urn:microsoft.com/office/officeart/2008/layout/AccentedPicture"/>
    <dgm:cxn modelId="{128B6AD2-947D-4CA8-B3DA-0BBED10B642F}"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893A382D-0D9D-4192-BFF5-A4F9B613CB64}"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44016497-AAE4-41E9-B7C6-FEF72240198E}"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1F0C04C6-1CF4-4567-B9A0-6AD2A25069D0}" type="presOf" srcId="{5327D2B2-5691-4B76-868F-B49B06047785}" destId="{30EC059C-176E-4E18-9579-848CAEEAAE94}" srcOrd="0" destOrd="0" presId="urn:microsoft.com/office/officeart/2005/8/layout/vList3"/>
    <dgm:cxn modelId="{0EFB3CD2-2822-4203-8116-A07B7F400ED3}" type="presOf" srcId="{327D2085-480C-4E58-ABF2-9C28042C984F}" destId="{AEDE66CE-BC5C-43F8-A971-12DCFF3205EA}"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B637535B-29EB-4452-B89B-6946405177F4}" type="presParOf" srcId="{94FDDE41-044A-499F-8B20-CA435AD25CBF}" destId="{167CF2B4-40FE-4D3C-9A8A-E134B87DC4C3}" srcOrd="0" destOrd="0" presId="urn:microsoft.com/office/officeart/2005/8/layout/vList3"/>
    <dgm:cxn modelId="{2AEC58C1-0B66-4AC8-8527-069CC05A1532}" type="presParOf" srcId="{167CF2B4-40FE-4D3C-9A8A-E134B87DC4C3}" destId="{A4A1D2D3-FAE3-4923-B2D6-1D4927D8146F}" srcOrd="0" destOrd="0" presId="urn:microsoft.com/office/officeart/2005/8/layout/vList3"/>
    <dgm:cxn modelId="{41654260-96B9-4652-80EF-5B0728E2BD9E}" type="presParOf" srcId="{167CF2B4-40FE-4D3C-9A8A-E134B87DC4C3}" destId="{30EC059C-176E-4E18-9579-848CAEEAAE94}" srcOrd="1" destOrd="0" presId="urn:microsoft.com/office/officeart/2005/8/layout/vList3"/>
    <dgm:cxn modelId="{CF7BC772-9849-4E3E-8164-F424CE2ECA12}" type="presParOf" srcId="{94FDDE41-044A-499F-8B20-CA435AD25CBF}" destId="{8E24A2AF-8E82-455F-ACB0-EBBDEEA1C022}" srcOrd="1" destOrd="0" presId="urn:microsoft.com/office/officeart/2005/8/layout/vList3"/>
    <dgm:cxn modelId="{204C2A78-A6EE-4CD4-89FA-008C53E08DFF}" type="presParOf" srcId="{94FDDE41-044A-499F-8B20-CA435AD25CBF}" destId="{B36A9402-1FF4-4AF2-A97C-2D9AFCA0FF96}" srcOrd="2" destOrd="0" presId="urn:microsoft.com/office/officeart/2005/8/layout/vList3"/>
    <dgm:cxn modelId="{0A7511E7-9E53-4494-B51A-EABDDB2C7AFA}" type="presParOf" srcId="{B36A9402-1FF4-4AF2-A97C-2D9AFCA0FF96}" destId="{3A3AB96B-D9BC-4D21-ADE7-D7BE83B7DB32}" srcOrd="0" destOrd="0" presId="urn:microsoft.com/office/officeart/2005/8/layout/vList3"/>
    <dgm:cxn modelId="{9FEC7BD5-4803-4439-8488-901F6AE4CCA4}" type="presParOf" srcId="{B36A9402-1FF4-4AF2-A97C-2D9AFCA0FF96}" destId="{5EAF3D62-C523-4047-A903-0DAD3B3EE324}" srcOrd="1" destOrd="0" presId="urn:microsoft.com/office/officeart/2005/8/layout/vList3"/>
    <dgm:cxn modelId="{64A093BD-8A9C-4589-BD49-603288991F6D}" type="presParOf" srcId="{94FDDE41-044A-499F-8B20-CA435AD25CBF}" destId="{833F4C9C-B158-4A47-8183-186C45F7BAEA}" srcOrd="3" destOrd="0" presId="urn:microsoft.com/office/officeart/2005/8/layout/vList3"/>
    <dgm:cxn modelId="{BB0819C3-72D8-4442-B491-3409DEC4CE97}" type="presParOf" srcId="{94FDDE41-044A-499F-8B20-CA435AD25CBF}" destId="{316E4C9D-D66A-40D8-9875-2AD98F356D24}" srcOrd="4" destOrd="0" presId="urn:microsoft.com/office/officeart/2005/8/layout/vList3"/>
    <dgm:cxn modelId="{262D68D0-A16B-42FA-816B-314237621466}" type="presParOf" srcId="{316E4C9D-D66A-40D8-9875-2AD98F356D24}" destId="{05CA8577-EEF4-490B-BF59-0F810928B7F7}" srcOrd="0" destOrd="0" presId="urn:microsoft.com/office/officeart/2005/8/layout/vList3"/>
    <dgm:cxn modelId="{CFA7EA51-A999-4A65-95DA-1D367BFC6075}"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r>
            <a:rPr lang="en-US" dirty="0" smtClean="0"/>
            <a:t>Immediate impact on people’s welfare</a:t>
          </a:r>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BA0E6409-7E54-4B66-A701-284DBA91AB80}" type="presOf" srcId="{5327D2B2-5691-4B76-868F-B49B06047785}" destId="{30EC059C-176E-4E18-9579-848CAEEAAE94}" srcOrd="0" destOrd="0" presId="urn:microsoft.com/office/officeart/2005/8/layout/vList3"/>
    <dgm:cxn modelId="{C08C71E8-3481-4B05-B117-469BB99762B6}" type="presOf" srcId="{327D2085-480C-4E58-ABF2-9C28042C984F}" destId="{AEDE66CE-BC5C-43F8-A971-12DCFF3205EA}"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E470322D-3482-4B82-8419-19BEE68961FA}"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763DD050-94E7-4BC0-BBB9-D280A2F0C007}" type="presOf" srcId="{8C3BC432-F1C1-460C-9F6B-0F3C3B74B768}" destId="{5EAF3D62-C523-4047-A903-0DAD3B3EE324}"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F74606C0-55DE-4304-B1A5-3C607C2163CB}" type="presParOf" srcId="{94FDDE41-044A-499F-8B20-CA435AD25CBF}" destId="{167CF2B4-40FE-4D3C-9A8A-E134B87DC4C3}" srcOrd="0" destOrd="0" presId="urn:microsoft.com/office/officeart/2005/8/layout/vList3"/>
    <dgm:cxn modelId="{18CEEDE5-38B5-4274-85A0-0966AD426CBA}" type="presParOf" srcId="{167CF2B4-40FE-4D3C-9A8A-E134B87DC4C3}" destId="{A4A1D2D3-FAE3-4923-B2D6-1D4927D8146F}" srcOrd="0" destOrd="0" presId="urn:microsoft.com/office/officeart/2005/8/layout/vList3"/>
    <dgm:cxn modelId="{C07D8A33-59F5-4146-A85B-064BD6017510}" type="presParOf" srcId="{167CF2B4-40FE-4D3C-9A8A-E134B87DC4C3}" destId="{30EC059C-176E-4E18-9579-848CAEEAAE94}" srcOrd="1" destOrd="0" presId="urn:microsoft.com/office/officeart/2005/8/layout/vList3"/>
    <dgm:cxn modelId="{25C37299-3275-41FA-9C11-45E450A16655}" type="presParOf" srcId="{94FDDE41-044A-499F-8B20-CA435AD25CBF}" destId="{8E24A2AF-8E82-455F-ACB0-EBBDEEA1C022}" srcOrd="1" destOrd="0" presId="urn:microsoft.com/office/officeart/2005/8/layout/vList3"/>
    <dgm:cxn modelId="{A4B28CA2-916B-4B07-8220-E967CAEBB927}" type="presParOf" srcId="{94FDDE41-044A-499F-8B20-CA435AD25CBF}" destId="{B36A9402-1FF4-4AF2-A97C-2D9AFCA0FF96}" srcOrd="2" destOrd="0" presId="urn:microsoft.com/office/officeart/2005/8/layout/vList3"/>
    <dgm:cxn modelId="{B7A5D18E-45CA-4469-AB9C-E409BF091677}" type="presParOf" srcId="{B36A9402-1FF4-4AF2-A97C-2D9AFCA0FF96}" destId="{3A3AB96B-D9BC-4D21-ADE7-D7BE83B7DB32}" srcOrd="0" destOrd="0" presId="urn:microsoft.com/office/officeart/2005/8/layout/vList3"/>
    <dgm:cxn modelId="{BF781A38-73D2-41CB-A13F-10C078C8BFB7}" type="presParOf" srcId="{B36A9402-1FF4-4AF2-A97C-2D9AFCA0FF96}" destId="{5EAF3D62-C523-4047-A903-0DAD3B3EE324}" srcOrd="1" destOrd="0" presId="urn:microsoft.com/office/officeart/2005/8/layout/vList3"/>
    <dgm:cxn modelId="{EE2673AC-6466-4F8E-BF10-13DAC86A3011}" type="presParOf" srcId="{94FDDE41-044A-499F-8B20-CA435AD25CBF}" destId="{833F4C9C-B158-4A47-8183-186C45F7BAEA}" srcOrd="3" destOrd="0" presId="urn:microsoft.com/office/officeart/2005/8/layout/vList3"/>
    <dgm:cxn modelId="{C63D7F00-4B6C-4269-B9C6-0BBA5A05D006}" type="presParOf" srcId="{94FDDE41-044A-499F-8B20-CA435AD25CBF}" destId="{316E4C9D-D66A-40D8-9875-2AD98F356D24}" srcOrd="4" destOrd="0" presId="urn:microsoft.com/office/officeart/2005/8/layout/vList3"/>
    <dgm:cxn modelId="{726E86CF-650A-439F-95C0-44BF63BE3349}" type="presParOf" srcId="{316E4C9D-D66A-40D8-9875-2AD98F356D24}" destId="{05CA8577-EEF4-490B-BF59-0F810928B7F7}" srcOrd="0" destOrd="0" presId="urn:microsoft.com/office/officeart/2005/8/layout/vList3"/>
    <dgm:cxn modelId="{9E1FA82B-E10C-4DBD-B189-C1C50B460989}"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A1B418-919B-4EE6-98A4-202BE5A898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E05AB11-A26D-4C7C-821E-90872C57A00F}">
      <dgm:prSet/>
      <dgm:spPr/>
      <dgm:t>
        <a:bodyPr/>
        <a:lstStyle/>
        <a:p>
          <a:pPr rtl="0"/>
          <a:r>
            <a:rPr lang="en-US" dirty="0" smtClean="0"/>
            <a:t>Indicators</a:t>
          </a:r>
          <a:endParaRPr lang="en-US" dirty="0"/>
        </a:p>
      </dgm:t>
    </dgm:pt>
    <dgm:pt modelId="{76D37B90-80EF-4063-95CE-C2B7FFD5F925}" type="parTrans" cxnId="{13188F05-2FE1-4916-8388-2C2BDB3C11A3}">
      <dgm:prSet/>
      <dgm:spPr/>
      <dgm:t>
        <a:bodyPr/>
        <a:lstStyle/>
        <a:p>
          <a:endParaRPr lang="en-US"/>
        </a:p>
      </dgm:t>
    </dgm:pt>
    <dgm:pt modelId="{3B8135FE-91B1-4A45-8A42-830D6773DAF4}" type="sibTrans" cxnId="{13188F05-2FE1-4916-8388-2C2BDB3C11A3}">
      <dgm:prSet/>
      <dgm:spPr/>
      <dgm:t>
        <a:bodyPr/>
        <a:lstStyle/>
        <a:p>
          <a:endParaRPr lang="en-US"/>
        </a:p>
      </dgm:t>
    </dgm:pt>
    <dgm:pt modelId="{A806D6EE-A9A5-4FE2-98A7-65DB5B9888B1}">
      <dgm:prSet/>
      <dgm:spPr/>
      <dgm:t>
        <a:bodyPr/>
        <a:lstStyle/>
        <a:p>
          <a:pPr rtl="0"/>
          <a:r>
            <a:rPr lang="en-US" smtClean="0"/>
            <a:t>Quality of infrastructure</a:t>
          </a:r>
          <a:endParaRPr lang="en-US"/>
        </a:p>
      </dgm:t>
    </dgm:pt>
    <dgm:pt modelId="{108914E4-1038-47EA-901D-A373F072AD93}" type="parTrans" cxnId="{A518096A-B1C8-4B3A-AF1A-5E8EE0DC97D1}">
      <dgm:prSet/>
      <dgm:spPr/>
      <dgm:t>
        <a:bodyPr/>
        <a:lstStyle/>
        <a:p>
          <a:endParaRPr lang="en-US"/>
        </a:p>
      </dgm:t>
    </dgm:pt>
    <dgm:pt modelId="{8302B13C-AF28-4743-B765-C0D1A2BC5ACF}" type="sibTrans" cxnId="{A518096A-B1C8-4B3A-AF1A-5E8EE0DC97D1}">
      <dgm:prSet/>
      <dgm:spPr/>
      <dgm:t>
        <a:bodyPr/>
        <a:lstStyle/>
        <a:p>
          <a:endParaRPr lang="en-US"/>
        </a:p>
      </dgm:t>
    </dgm:pt>
    <dgm:pt modelId="{0AE7CA81-3E7F-4270-A411-A1063A8D9F05}">
      <dgm:prSet/>
      <dgm:spPr/>
      <dgm:t>
        <a:bodyPr/>
        <a:lstStyle/>
        <a:p>
          <a:pPr rtl="0"/>
          <a:r>
            <a:rPr lang="en-US" smtClean="0"/>
            <a:t>Expense on standard goods</a:t>
          </a:r>
          <a:endParaRPr lang="en-US"/>
        </a:p>
      </dgm:t>
    </dgm:pt>
    <dgm:pt modelId="{71DE7F8C-E48F-417D-95A7-22E5A320A5F7}" type="parTrans" cxnId="{D7DC156E-B042-439B-BDFE-50AEBFE67F0B}">
      <dgm:prSet/>
      <dgm:spPr/>
      <dgm:t>
        <a:bodyPr/>
        <a:lstStyle/>
        <a:p>
          <a:endParaRPr lang="en-US"/>
        </a:p>
      </dgm:t>
    </dgm:pt>
    <dgm:pt modelId="{C74587DF-7A56-41A9-B4F2-415DB4361976}" type="sibTrans" cxnId="{D7DC156E-B042-439B-BDFE-50AEBFE67F0B}">
      <dgm:prSet/>
      <dgm:spPr/>
      <dgm:t>
        <a:bodyPr/>
        <a:lstStyle/>
        <a:p>
          <a:endParaRPr lang="en-US"/>
        </a:p>
      </dgm:t>
    </dgm:pt>
    <dgm:pt modelId="{72AE3B40-1466-4344-A3EF-FE6F5E2A2DE1}">
      <dgm:prSet/>
      <dgm:spPr/>
      <dgm:t>
        <a:bodyPr/>
        <a:lstStyle/>
        <a:p>
          <a:pPr rtl="0"/>
          <a:r>
            <a:rPr lang="en-US" smtClean="0"/>
            <a:t>Time for routine process</a:t>
          </a:r>
          <a:endParaRPr lang="en-US"/>
        </a:p>
      </dgm:t>
    </dgm:pt>
    <dgm:pt modelId="{AC1E93C7-100D-4AFC-A5BA-7D08B5AC558E}" type="parTrans" cxnId="{0E49D06B-0AC5-4A16-9E84-2BD738B5172B}">
      <dgm:prSet/>
      <dgm:spPr/>
      <dgm:t>
        <a:bodyPr/>
        <a:lstStyle/>
        <a:p>
          <a:endParaRPr lang="en-US"/>
        </a:p>
      </dgm:t>
    </dgm:pt>
    <dgm:pt modelId="{7F8A556D-9A0A-4EC6-909E-C5C1CC6C4F24}" type="sibTrans" cxnId="{0E49D06B-0AC5-4A16-9E84-2BD738B5172B}">
      <dgm:prSet/>
      <dgm:spPr/>
      <dgm:t>
        <a:bodyPr/>
        <a:lstStyle/>
        <a:p>
          <a:endParaRPr lang="en-US"/>
        </a:p>
      </dgm:t>
    </dgm:pt>
    <dgm:pt modelId="{599FA9EA-71B1-4403-9E74-64DD90D07030}" type="pres">
      <dgm:prSet presAssocID="{11A1B418-919B-4EE6-98A4-202BE5A8988B}" presName="Name0" presStyleCnt="0">
        <dgm:presLayoutVars>
          <dgm:dir/>
          <dgm:animLvl val="lvl"/>
          <dgm:resizeHandles val="exact"/>
        </dgm:presLayoutVars>
      </dgm:prSet>
      <dgm:spPr/>
      <dgm:t>
        <a:bodyPr/>
        <a:lstStyle/>
        <a:p>
          <a:endParaRPr lang="en-US"/>
        </a:p>
      </dgm:t>
    </dgm:pt>
    <dgm:pt modelId="{1036595F-E894-45DD-9F7B-BA73D6E461BB}" type="pres">
      <dgm:prSet presAssocID="{3E05AB11-A26D-4C7C-821E-90872C57A00F}" presName="linNode" presStyleCnt="0"/>
      <dgm:spPr/>
    </dgm:pt>
    <dgm:pt modelId="{09F63D6E-5740-4A3F-A6F4-0F35BC46259F}" type="pres">
      <dgm:prSet presAssocID="{3E05AB11-A26D-4C7C-821E-90872C57A00F}" presName="parentText" presStyleLbl="node1" presStyleIdx="0" presStyleCnt="1">
        <dgm:presLayoutVars>
          <dgm:chMax val="1"/>
          <dgm:bulletEnabled val="1"/>
        </dgm:presLayoutVars>
      </dgm:prSet>
      <dgm:spPr/>
      <dgm:t>
        <a:bodyPr/>
        <a:lstStyle/>
        <a:p>
          <a:endParaRPr lang="en-US"/>
        </a:p>
      </dgm:t>
    </dgm:pt>
    <dgm:pt modelId="{82E64C77-3E57-4356-8615-C9FA44225188}" type="pres">
      <dgm:prSet presAssocID="{3E05AB11-A26D-4C7C-821E-90872C57A00F}" presName="descendantText" presStyleLbl="alignAccFollowNode1" presStyleIdx="0" presStyleCnt="1">
        <dgm:presLayoutVars>
          <dgm:bulletEnabled val="1"/>
        </dgm:presLayoutVars>
      </dgm:prSet>
      <dgm:spPr/>
      <dgm:t>
        <a:bodyPr/>
        <a:lstStyle/>
        <a:p>
          <a:endParaRPr lang="en-US"/>
        </a:p>
      </dgm:t>
    </dgm:pt>
  </dgm:ptLst>
  <dgm:cxnLst>
    <dgm:cxn modelId="{13188F05-2FE1-4916-8388-2C2BDB3C11A3}" srcId="{11A1B418-919B-4EE6-98A4-202BE5A8988B}" destId="{3E05AB11-A26D-4C7C-821E-90872C57A00F}" srcOrd="0" destOrd="0" parTransId="{76D37B90-80EF-4063-95CE-C2B7FFD5F925}" sibTransId="{3B8135FE-91B1-4A45-8A42-830D6773DAF4}"/>
    <dgm:cxn modelId="{0E49D06B-0AC5-4A16-9E84-2BD738B5172B}" srcId="{3E05AB11-A26D-4C7C-821E-90872C57A00F}" destId="{72AE3B40-1466-4344-A3EF-FE6F5E2A2DE1}" srcOrd="2" destOrd="0" parTransId="{AC1E93C7-100D-4AFC-A5BA-7D08B5AC558E}" sibTransId="{7F8A556D-9A0A-4EC6-909E-C5C1CC6C4F24}"/>
    <dgm:cxn modelId="{D7DC156E-B042-439B-BDFE-50AEBFE67F0B}" srcId="{3E05AB11-A26D-4C7C-821E-90872C57A00F}" destId="{0AE7CA81-3E7F-4270-A411-A1063A8D9F05}" srcOrd="1" destOrd="0" parTransId="{71DE7F8C-E48F-417D-95A7-22E5A320A5F7}" sibTransId="{C74587DF-7A56-41A9-B4F2-415DB4361976}"/>
    <dgm:cxn modelId="{583AC719-A9D5-4201-9B4F-F46C2DC15482}" type="presOf" srcId="{0AE7CA81-3E7F-4270-A411-A1063A8D9F05}" destId="{82E64C77-3E57-4356-8615-C9FA44225188}" srcOrd="0" destOrd="1" presId="urn:microsoft.com/office/officeart/2005/8/layout/vList5"/>
    <dgm:cxn modelId="{40B98A58-2B5E-44E8-B912-9FB70D8B45F6}" type="presOf" srcId="{72AE3B40-1466-4344-A3EF-FE6F5E2A2DE1}" destId="{82E64C77-3E57-4356-8615-C9FA44225188}" srcOrd="0" destOrd="2" presId="urn:microsoft.com/office/officeart/2005/8/layout/vList5"/>
    <dgm:cxn modelId="{43C1C349-913D-4E77-BC90-067B319B4093}" type="presOf" srcId="{A806D6EE-A9A5-4FE2-98A7-65DB5B9888B1}" destId="{82E64C77-3E57-4356-8615-C9FA44225188}" srcOrd="0" destOrd="0" presId="urn:microsoft.com/office/officeart/2005/8/layout/vList5"/>
    <dgm:cxn modelId="{A518096A-B1C8-4B3A-AF1A-5E8EE0DC97D1}" srcId="{3E05AB11-A26D-4C7C-821E-90872C57A00F}" destId="{A806D6EE-A9A5-4FE2-98A7-65DB5B9888B1}" srcOrd="0" destOrd="0" parTransId="{108914E4-1038-47EA-901D-A373F072AD93}" sibTransId="{8302B13C-AF28-4743-B765-C0D1A2BC5ACF}"/>
    <dgm:cxn modelId="{E98D4019-E8F1-47FD-8912-39323AE9AD3D}" type="presOf" srcId="{3E05AB11-A26D-4C7C-821E-90872C57A00F}" destId="{09F63D6E-5740-4A3F-A6F4-0F35BC46259F}" srcOrd="0" destOrd="0" presId="urn:microsoft.com/office/officeart/2005/8/layout/vList5"/>
    <dgm:cxn modelId="{4D5B6967-76ED-4BBB-AFA6-FEA43743228D}" type="presOf" srcId="{11A1B418-919B-4EE6-98A4-202BE5A8988B}" destId="{599FA9EA-71B1-4403-9E74-64DD90D07030}" srcOrd="0" destOrd="0" presId="urn:microsoft.com/office/officeart/2005/8/layout/vList5"/>
    <dgm:cxn modelId="{97339913-23AB-47B6-9725-B93033594582}" type="presParOf" srcId="{599FA9EA-71B1-4403-9E74-64DD90D07030}" destId="{1036595F-E894-45DD-9F7B-BA73D6E461BB}" srcOrd="0" destOrd="0" presId="urn:microsoft.com/office/officeart/2005/8/layout/vList5"/>
    <dgm:cxn modelId="{4F4E4B8A-9B1F-49BB-BDF8-5A48DDEB1497}" type="presParOf" srcId="{1036595F-E894-45DD-9F7B-BA73D6E461BB}" destId="{09F63D6E-5740-4A3F-A6F4-0F35BC46259F}" srcOrd="0" destOrd="0" presId="urn:microsoft.com/office/officeart/2005/8/layout/vList5"/>
    <dgm:cxn modelId="{124499A4-61F5-40A1-B17A-BF02E175DE67}" type="presParOf" srcId="{1036595F-E894-45DD-9F7B-BA73D6E461BB}" destId="{82E64C77-3E57-4356-8615-C9FA442251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433E49A-7B20-407B-AA36-16B10003BB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128C7B-62DD-489A-98AC-1691D84D58BD}">
      <dgm:prSet/>
      <dgm:spPr/>
      <dgm:t>
        <a:bodyPr/>
        <a:lstStyle/>
        <a:p>
          <a:pPr rtl="0"/>
          <a:r>
            <a:rPr lang="en-US" dirty="0" smtClean="0"/>
            <a:t>Benchmarks</a:t>
          </a:r>
          <a:endParaRPr lang="en-US" dirty="0"/>
        </a:p>
      </dgm:t>
    </dgm:pt>
    <dgm:pt modelId="{7AE38233-18D4-4F63-B372-8E42140C4E1D}" type="parTrans" cxnId="{08DBFF84-1310-42A5-B9C4-68EB6153FFF9}">
      <dgm:prSet/>
      <dgm:spPr/>
      <dgm:t>
        <a:bodyPr/>
        <a:lstStyle/>
        <a:p>
          <a:endParaRPr lang="en-US"/>
        </a:p>
      </dgm:t>
    </dgm:pt>
    <dgm:pt modelId="{12CB71B2-D13B-481F-8157-2BF576F31726}" type="sibTrans" cxnId="{08DBFF84-1310-42A5-B9C4-68EB6153FFF9}">
      <dgm:prSet/>
      <dgm:spPr/>
      <dgm:t>
        <a:bodyPr/>
        <a:lstStyle/>
        <a:p>
          <a:endParaRPr lang="en-US"/>
        </a:p>
      </dgm:t>
    </dgm:pt>
    <dgm:pt modelId="{CB483D1F-1044-4E53-8CA7-1EBC4D425BF2}">
      <dgm:prSet custT="1"/>
      <dgm:spPr/>
      <dgm:t>
        <a:bodyPr/>
        <a:lstStyle/>
        <a:p>
          <a:pPr rtl="0"/>
          <a:r>
            <a:rPr lang="en-US" sz="3400" dirty="0" smtClean="0">
              <a:solidFill>
                <a:srgbClr val="FF0000"/>
              </a:solidFill>
            </a:rPr>
            <a:t>BEST: A unit’s own past performance</a:t>
          </a:r>
          <a:endParaRPr lang="en-US" sz="3400" dirty="0">
            <a:solidFill>
              <a:srgbClr val="FF0000"/>
            </a:solidFill>
          </a:endParaRPr>
        </a:p>
      </dgm:t>
    </dgm:pt>
    <dgm:pt modelId="{0D27A677-E69C-4FCD-9BE2-C5F4FAC44285}" type="parTrans" cxnId="{916207E1-85AF-47CA-86B5-88B37F8A9C69}">
      <dgm:prSet/>
      <dgm:spPr/>
      <dgm:t>
        <a:bodyPr/>
        <a:lstStyle/>
        <a:p>
          <a:endParaRPr lang="en-US"/>
        </a:p>
      </dgm:t>
    </dgm:pt>
    <dgm:pt modelId="{EF0E61CC-92E1-4D60-944F-766B9729E798}" type="sibTrans" cxnId="{916207E1-85AF-47CA-86B5-88B37F8A9C69}">
      <dgm:prSet/>
      <dgm:spPr/>
      <dgm:t>
        <a:bodyPr/>
        <a:lstStyle/>
        <a:p>
          <a:endParaRPr lang="en-US"/>
        </a:p>
      </dgm:t>
    </dgm:pt>
    <dgm:pt modelId="{A803D9C9-8849-48D3-A9D2-E1ED30A51061}">
      <dgm:prSet/>
      <dgm:spPr/>
      <dgm:t>
        <a:bodyPr/>
        <a:lstStyle/>
        <a:p>
          <a:pPr rtl="0"/>
          <a:r>
            <a:rPr lang="en-US" sz="3400" dirty="0" smtClean="0"/>
            <a:t>Norm in other units</a:t>
          </a:r>
          <a:endParaRPr lang="en-US" sz="3400" dirty="0"/>
        </a:p>
      </dgm:t>
    </dgm:pt>
    <dgm:pt modelId="{DA0CF4D5-9113-467E-B416-5BA8D3E58215}" type="parTrans" cxnId="{57373825-F1C5-4186-ACCA-749A54015733}">
      <dgm:prSet/>
      <dgm:spPr/>
      <dgm:t>
        <a:bodyPr/>
        <a:lstStyle/>
        <a:p>
          <a:endParaRPr lang="en-US"/>
        </a:p>
      </dgm:t>
    </dgm:pt>
    <dgm:pt modelId="{07B1D094-582A-4F37-AB14-953BD568A063}" type="sibTrans" cxnId="{57373825-F1C5-4186-ACCA-749A54015733}">
      <dgm:prSet/>
      <dgm:spPr/>
      <dgm:t>
        <a:bodyPr/>
        <a:lstStyle/>
        <a:p>
          <a:endParaRPr lang="en-US"/>
        </a:p>
      </dgm:t>
    </dgm:pt>
    <dgm:pt modelId="{49C87F94-B986-49C4-9628-97FF361FB78F}">
      <dgm:prSet/>
      <dgm:spPr/>
      <dgm:t>
        <a:bodyPr/>
        <a:lstStyle/>
        <a:p>
          <a:pPr rtl="0"/>
          <a:r>
            <a:rPr lang="en-US" sz="3400" smtClean="0"/>
            <a:t>Private sector</a:t>
          </a:r>
          <a:endParaRPr lang="en-US" sz="3400"/>
        </a:p>
      </dgm:t>
    </dgm:pt>
    <dgm:pt modelId="{A6822040-7130-4101-8CFC-6A6E9B7CFAD6}" type="parTrans" cxnId="{8963DB46-DFA9-498E-902D-F2B05C323B2A}">
      <dgm:prSet/>
      <dgm:spPr/>
      <dgm:t>
        <a:bodyPr/>
        <a:lstStyle/>
        <a:p>
          <a:endParaRPr lang="en-US"/>
        </a:p>
      </dgm:t>
    </dgm:pt>
    <dgm:pt modelId="{C47D54EA-CF0C-41CB-AD9C-D89A6A5D60DD}" type="sibTrans" cxnId="{8963DB46-DFA9-498E-902D-F2B05C323B2A}">
      <dgm:prSet/>
      <dgm:spPr/>
      <dgm:t>
        <a:bodyPr/>
        <a:lstStyle/>
        <a:p>
          <a:endParaRPr lang="en-US"/>
        </a:p>
      </dgm:t>
    </dgm:pt>
    <dgm:pt modelId="{AE39A938-EF06-4C41-94EA-898BD3D0DC4D}">
      <dgm:prSet/>
      <dgm:spPr/>
      <dgm:t>
        <a:bodyPr/>
        <a:lstStyle/>
        <a:p>
          <a:pPr rtl="0"/>
          <a:r>
            <a:rPr lang="en-US" sz="3400" smtClean="0"/>
            <a:t>Statistical model</a:t>
          </a:r>
          <a:endParaRPr lang="en-US" sz="3400"/>
        </a:p>
      </dgm:t>
    </dgm:pt>
    <dgm:pt modelId="{17229276-8099-460C-B520-4E846C367D83}" type="parTrans" cxnId="{F7A8DBB0-3EC1-4BEB-B6AF-0F0ED05B7BDB}">
      <dgm:prSet/>
      <dgm:spPr/>
      <dgm:t>
        <a:bodyPr/>
        <a:lstStyle/>
        <a:p>
          <a:endParaRPr lang="en-US"/>
        </a:p>
      </dgm:t>
    </dgm:pt>
    <dgm:pt modelId="{D0BFCE57-1CB8-45E0-B5F5-3C05AC95B917}" type="sibTrans" cxnId="{F7A8DBB0-3EC1-4BEB-B6AF-0F0ED05B7BDB}">
      <dgm:prSet/>
      <dgm:spPr/>
      <dgm:t>
        <a:bodyPr/>
        <a:lstStyle/>
        <a:p>
          <a:endParaRPr lang="en-US"/>
        </a:p>
      </dgm:t>
    </dgm:pt>
    <dgm:pt modelId="{BF3E87CE-90B6-4629-8647-BF711B9ABCCD}" type="pres">
      <dgm:prSet presAssocID="{F433E49A-7B20-407B-AA36-16B10003BB02}" presName="Name0" presStyleCnt="0">
        <dgm:presLayoutVars>
          <dgm:dir/>
          <dgm:animLvl val="lvl"/>
          <dgm:resizeHandles val="exact"/>
        </dgm:presLayoutVars>
      </dgm:prSet>
      <dgm:spPr/>
      <dgm:t>
        <a:bodyPr/>
        <a:lstStyle/>
        <a:p>
          <a:endParaRPr lang="en-US"/>
        </a:p>
      </dgm:t>
    </dgm:pt>
    <dgm:pt modelId="{0F5EDBD5-0420-4004-8B58-11B18D72C38A}" type="pres">
      <dgm:prSet presAssocID="{B2128C7B-62DD-489A-98AC-1691D84D58BD}" presName="linNode" presStyleCnt="0"/>
      <dgm:spPr/>
    </dgm:pt>
    <dgm:pt modelId="{DA74C7B9-6365-4D59-A0D9-9F377CEA432A}" type="pres">
      <dgm:prSet presAssocID="{B2128C7B-62DD-489A-98AC-1691D84D58BD}" presName="parentText" presStyleLbl="node1" presStyleIdx="0" presStyleCnt="1">
        <dgm:presLayoutVars>
          <dgm:chMax val="1"/>
          <dgm:bulletEnabled val="1"/>
        </dgm:presLayoutVars>
      </dgm:prSet>
      <dgm:spPr/>
      <dgm:t>
        <a:bodyPr/>
        <a:lstStyle/>
        <a:p>
          <a:endParaRPr lang="en-US"/>
        </a:p>
      </dgm:t>
    </dgm:pt>
    <dgm:pt modelId="{2C4BF23A-4607-496E-AF59-F07064CE942E}" type="pres">
      <dgm:prSet presAssocID="{B2128C7B-62DD-489A-98AC-1691D84D58BD}" presName="descendantText" presStyleLbl="alignAccFollowNode1" presStyleIdx="0" presStyleCnt="1">
        <dgm:presLayoutVars>
          <dgm:bulletEnabled val="1"/>
        </dgm:presLayoutVars>
      </dgm:prSet>
      <dgm:spPr/>
      <dgm:t>
        <a:bodyPr/>
        <a:lstStyle/>
        <a:p>
          <a:endParaRPr lang="en-US"/>
        </a:p>
      </dgm:t>
    </dgm:pt>
  </dgm:ptLst>
  <dgm:cxnLst>
    <dgm:cxn modelId="{57373825-F1C5-4186-ACCA-749A54015733}" srcId="{B2128C7B-62DD-489A-98AC-1691D84D58BD}" destId="{A803D9C9-8849-48D3-A9D2-E1ED30A51061}" srcOrd="1" destOrd="0" parTransId="{DA0CF4D5-9113-467E-B416-5BA8D3E58215}" sibTransId="{07B1D094-582A-4F37-AB14-953BD568A063}"/>
    <dgm:cxn modelId="{916207E1-85AF-47CA-86B5-88B37F8A9C69}" srcId="{B2128C7B-62DD-489A-98AC-1691D84D58BD}" destId="{CB483D1F-1044-4E53-8CA7-1EBC4D425BF2}" srcOrd="0" destOrd="0" parTransId="{0D27A677-E69C-4FCD-9BE2-C5F4FAC44285}" sibTransId="{EF0E61CC-92E1-4D60-944F-766B9729E798}"/>
    <dgm:cxn modelId="{4117CB62-6F25-4E0D-9713-51C688DFF7D9}" type="presOf" srcId="{CB483D1F-1044-4E53-8CA7-1EBC4D425BF2}" destId="{2C4BF23A-4607-496E-AF59-F07064CE942E}" srcOrd="0" destOrd="0" presId="urn:microsoft.com/office/officeart/2005/8/layout/vList5"/>
    <dgm:cxn modelId="{C3867E59-13BD-4EED-BCE1-2CCFFB8A2A91}" type="presOf" srcId="{F433E49A-7B20-407B-AA36-16B10003BB02}" destId="{BF3E87CE-90B6-4629-8647-BF711B9ABCCD}" srcOrd="0" destOrd="0" presId="urn:microsoft.com/office/officeart/2005/8/layout/vList5"/>
    <dgm:cxn modelId="{96649C30-F59E-4449-906E-22F8737E06DF}" type="presOf" srcId="{B2128C7B-62DD-489A-98AC-1691D84D58BD}" destId="{DA74C7B9-6365-4D59-A0D9-9F377CEA432A}" srcOrd="0" destOrd="0" presId="urn:microsoft.com/office/officeart/2005/8/layout/vList5"/>
    <dgm:cxn modelId="{8963DB46-DFA9-498E-902D-F2B05C323B2A}" srcId="{B2128C7B-62DD-489A-98AC-1691D84D58BD}" destId="{49C87F94-B986-49C4-9628-97FF361FB78F}" srcOrd="2" destOrd="0" parTransId="{A6822040-7130-4101-8CFC-6A6E9B7CFAD6}" sibTransId="{C47D54EA-CF0C-41CB-AD9C-D89A6A5D60DD}"/>
    <dgm:cxn modelId="{F7A8DBB0-3EC1-4BEB-B6AF-0F0ED05B7BDB}" srcId="{B2128C7B-62DD-489A-98AC-1691D84D58BD}" destId="{AE39A938-EF06-4C41-94EA-898BD3D0DC4D}" srcOrd="3" destOrd="0" parTransId="{17229276-8099-460C-B520-4E846C367D83}" sibTransId="{D0BFCE57-1CB8-45E0-B5F5-3C05AC95B917}"/>
    <dgm:cxn modelId="{F4D8259D-A717-407B-BFDC-3493FA5EE6BD}" type="presOf" srcId="{A803D9C9-8849-48D3-A9D2-E1ED30A51061}" destId="{2C4BF23A-4607-496E-AF59-F07064CE942E}" srcOrd="0" destOrd="1" presId="urn:microsoft.com/office/officeart/2005/8/layout/vList5"/>
    <dgm:cxn modelId="{D9E82B5F-9E10-42B2-9117-50B2A87290B3}" type="presOf" srcId="{AE39A938-EF06-4C41-94EA-898BD3D0DC4D}" destId="{2C4BF23A-4607-496E-AF59-F07064CE942E}" srcOrd="0" destOrd="3" presId="urn:microsoft.com/office/officeart/2005/8/layout/vList5"/>
    <dgm:cxn modelId="{628F4C39-4ECB-43B4-B85D-B80F052D6FC7}" type="presOf" srcId="{49C87F94-B986-49C4-9628-97FF361FB78F}" destId="{2C4BF23A-4607-496E-AF59-F07064CE942E}" srcOrd="0" destOrd="2" presId="urn:microsoft.com/office/officeart/2005/8/layout/vList5"/>
    <dgm:cxn modelId="{08DBFF84-1310-42A5-B9C4-68EB6153FFF9}" srcId="{F433E49A-7B20-407B-AA36-16B10003BB02}" destId="{B2128C7B-62DD-489A-98AC-1691D84D58BD}" srcOrd="0" destOrd="0" parTransId="{7AE38233-18D4-4F63-B372-8E42140C4E1D}" sibTransId="{12CB71B2-D13B-481F-8157-2BF576F31726}"/>
    <dgm:cxn modelId="{2D941B74-4E98-42AA-9DA1-D3621C58E2F4}" type="presParOf" srcId="{BF3E87CE-90B6-4629-8647-BF711B9ABCCD}" destId="{0F5EDBD5-0420-4004-8B58-11B18D72C38A}" srcOrd="0" destOrd="0" presId="urn:microsoft.com/office/officeart/2005/8/layout/vList5"/>
    <dgm:cxn modelId="{BC9A36A5-959C-4CEF-AE19-75840C25BF3C}" type="presParOf" srcId="{0F5EDBD5-0420-4004-8B58-11B18D72C38A}" destId="{DA74C7B9-6365-4D59-A0D9-9F377CEA432A}" srcOrd="0" destOrd="0" presId="urn:microsoft.com/office/officeart/2005/8/layout/vList5"/>
    <dgm:cxn modelId="{43D9D2FA-B6F5-4254-A5A4-9DD55DC9913F}" type="presParOf" srcId="{0F5EDBD5-0420-4004-8B58-11B18D72C38A}" destId="{2C4BF23A-4607-496E-AF59-F07064CE94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99C088C2-F906-460A-9CAC-676D1DC75EE5}" type="presOf" srcId="{8A335686-6AD9-4016-851E-D523A9C87E61}" destId="{89A446A9-21C9-4D22-9ED4-04287E58134D}" srcOrd="0" destOrd="0" presId="urn:microsoft.com/office/officeart/2008/layout/AccentedPicture"/>
    <dgm:cxn modelId="{64B3D858-E16A-456B-A047-0E8D852C1592}"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5DFA1C08-AA03-45D1-8192-F7F857D3E27B}" type="presOf" srcId="{21CCAEB1-29DA-421B-8545-FD92F8C3F8CB}" destId="{73E3C362-08AA-4E55-80BB-E10675099C24}" srcOrd="0" destOrd="0" presId="urn:microsoft.com/office/officeart/2008/layout/AccentedPicture"/>
    <dgm:cxn modelId="{409A276B-06EB-454E-9DA0-F9B96BB2F1F0}" type="presParOf" srcId="{89A446A9-21C9-4D22-9ED4-04287E58134D}" destId="{73E3C362-08AA-4E55-80BB-E10675099C24}" srcOrd="0" destOrd="0" presId="urn:microsoft.com/office/officeart/2008/layout/AccentedPicture"/>
    <dgm:cxn modelId="{EA69A565-F84B-4581-9F53-0BC7ECF8FF1D}" type="presParOf" srcId="{89A446A9-21C9-4D22-9ED4-04287E58134D}" destId="{AC768CED-2ADE-4134-B7BC-BFB9A75D84E8}" srcOrd="1" destOrd="0" presId="urn:microsoft.com/office/officeart/2008/layout/AccentedPicture"/>
    <dgm:cxn modelId="{E6F55CCA-BB76-4682-BADD-2EF31B073526}" type="presParOf" srcId="{89A446A9-21C9-4D22-9ED4-04287E58134D}" destId="{6E593F64-24DD-4881-B9A9-2D504A66C758}" srcOrd="2" destOrd="0" presId="urn:microsoft.com/office/officeart/2008/layout/AccentedPicture"/>
    <dgm:cxn modelId="{5C97C8BE-CF8D-46BC-8EC2-CF90AD3BA784}"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r>
            <a:rPr lang="en-US" spc="-150" dirty="0" smtClean="0"/>
            <a:t>Why?</a:t>
          </a:r>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77CA6012-DD7A-4DD0-A3D5-40871729A320}" type="presOf" srcId="{4EE13C6F-17EC-4DFE-B644-DC55873097B4}" destId="{BCAF5E84-0EDF-482A-AFD1-417381AEC941}" srcOrd="0" destOrd="0" presId="urn:microsoft.com/office/officeart/2008/layout/AccentedPicture"/>
    <dgm:cxn modelId="{CD5F6244-3164-4B92-AAF3-372617009E21}"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DEB26A97-24A0-4430-8F49-5AF17CB13333}" type="presOf" srcId="{1F1F2A1D-F4FC-4377-85CF-E17E598313D9}" destId="{60A8FD22-63CD-4FDA-88C5-881F3C4415FA}" srcOrd="0" destOrd="0" presId="urn:microsoft.com/office/officeart/2008/layout/AccentedPicture"/>
    <dgm:cxn modelId="{36EBD1CE-35E5-4311-9ED8-F493F7EC3F5A}" type="presParOf" srcId="{8138B2A6-3388-46FD-9A9D-18FD49AB0DF6}" destId="{60A8FD22-63CD-4FDA-88C5-881F3C4415FA}" srcOrd="0" destOrd="0" presId="urn:microsoft.com/office/officeart/2008/layout/AccentedPicture"/>
    <dgm:cxn modelId="{A64C20EC-7785-4B91-B97D-8100BB4D79B3}" type="presParOf" srcId="{8138B2A6-3388-46FD-9A9D-18FD49AB0DF6}" destId="{BCAF5E84-0EDF-482A-AFD1-417381AEC941}" srcOrd="1" destOrd="0" presId="urn:microsoft.com/office/officeart/2008/layout/AccentedPicture"/>
    <dgm:cxn modelId="{788ECD2C-7BD7-4832-8571-620F34FD91EC}" type="presParOf" srcId="{8138B2A6-3388-46FD-9A9D-18FD49AB0DF6}" destId="{CF1928BD-2DB0-4DA6-9345-2F2E4FF161B9}" srcOrd="2" destOrd="0" presId="urn:microsoft.com/office/officeart/2008/layout/AccentedPicture"/>
    <dgm:cxn modelId="{44739D87-CCE7-43CE-8A44-027F7993E366}"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r>
            <a:rPr lang="en-US" spc="-150" dirty="0" smtClean="0"/>
            <a:t>Why?</a:t>
          </a:r>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2C4C0055-03CF-45BF-852B-2E97CF4B75E4}" type="presOf" srcId="{8A335686-6AD9-4016-851E-D523A9C87E61}" destId="{89A446A9-21C9-4D22-9ED4-04287E58134D}" srcOrd="0" destOrd="0" presId="urn:microsoft.com/office/officeart/2008/layout/AccentedPicture"/>
    <dgm:cxn modelId="{EF728AB3-9FBE-47FE-993B-D5241953AF41}" type="presOf" srcId="{21CCAEB1-29DA-421B-8545-FD92F8C3F8CB}" destId="{73E3C362-08AA-4E55-80BB-E10675099C24}" srcOrd="0" destOrd="0" presId="urn:microsoft.com/office/officeart/2008/layout/AccentedPicture"/>
    <dgm:cxn modelId="{3248A181-A530-4444-A0E1-1EC0934211D7}"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F88CED56-8242-4AA8-8E9D-157C1C4C3D4D}" type="presParOf" srcId="{89A446A9-21C9-4D22-9ED4-04287E58134D}" destId="{73E3C362-08AA-4E55-80BB-E10675099C24}" srcOrd="0" destOrd="0" presId="urn:microsoft.com/office/officeart/2008/layout/AccentedPicture"/>
    <dgm:cxn modelId="{0AFF08A7-E4B1-45AE-8C87-16EB091EEB6B}" type="presParOf" srcId="{89A446A9-21C9-4D22-9ED4-04287E58134D}" destId="{AC768CED-2ADE-4134-B7BC-BFB9A75D84E8}" srcOrd="1" destOrd="0" presId="urn:microsoft.com/office/officeart/2008/layout/AccentedPicture"/>
    <dgm:cxn modelId="{511B711C-6BA4-4E9A-922A-B9A8A5DB25A2}" type="presParOf" srcId="{89A446A9-21C9-4D22-9ED4-04287E58134D}" destId="{6E593F64-24DD-4881-B9A9-2D504A66C758}" srcOrd="2" destOrd="0" presId="urn:microsoft.com/office/officeart/2008/layout/AccentedPicture"/>
    <dgm:cxn modelId="{77F03C1C-7171-47E8-8E2D-5EC52CF3346B}"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Our framework</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BE963DE-7648-4999-8D62-CB29CBB96385}" type="presOf" srcId="{70544599-C612-4A85-BEF5-7D72643592AD}" destId="{A545E19D-A1DD-4D63-BAAF-9278F019A7CC}" srcOrd="0" destOrd="0" presId="urn:microsoft.com/office/officeart/2008/layout/AccentedPicture"/>
    <dgm:cxn modelId="{D9552188-FDEB-485C-B422-CF3B86E7239C}" type="presOf" srcId="{8AD4872F-A02A-4E98-9F9B-BECF6DB9D399}" destId="{F4BA08CC-2F59-440E-908F-060EA31C0D74}" srcOrd="0" destOrd="0" presId="urn:microsoft.com/office/officeart/2008/layout/AccentedPicture"/>
    <dgm:cxn modelId="{927813FB-7A28-49A6-B6FB-284E2FC76285}" type="presOf" srcId="{6FDBAD7D-DF92-4B36-8B20-224D4C7FEEE3}" destId="{731C10E5-3A80-4FD1-8715-E1E730A25B42}" srcOrd="0" destOrd="0" presId="urn:microsoft.com/office/officeart/2008/layout/AccentedPicture"/>
    <dgm:cxn modelId="{12A3067B-EA27-4543-ACC4-C46D2ADA3DF2}" type="presParOf" srcId="{F4BA08CC-2F59-440E-908F-060EA31C0D74}" destId="{731C10E5-3A80-4FD1-8715-E1E730A25B42}" srcOrd="0" destOrd="0" presId="urn:microsoft.com/office/officeart/2008/layout/AccentedPicture"/>
    <dgm:cxn modelId="{40E85E91-2D7A-448C-B39A-4EBB2ED3DC22}" type="presParOf" srcId="{F4BA08CC-2F59-440E-908F-060EA31C0D74}" destId="{A545E19D-A1DD-4D63-BAAF-9278F019A7CC}" srcOrd="1" destOrd="0" presId="urn:microsoft.com/office/officeart/2008/layout/AccentedPicture"/>
    <dgm:cxn modelId="{C4AB0EFF-9640-48DF-9FD5-45A1A3333AF4}" type="presParOf" srcId="{F4BA08CC-2F59-440E-908F-060EA31C0D74}" destId="{25471C1B-462A-4A72-8D52-D3951076564A}" srcOrd="2" destOrd="0" presId="urn:microsoft.com/office/officeart/2008/layout/AccentedPicture"/>
    <dgm:cxn modelId="{92D36583-2212-4966-A2BA-9D51899BF51C}"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The reality</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9CC111E0-0A97-48FD-B0B7-E9635D169E0F}" type="presOf" srcId="{29F92C09-9B2C-4596-839F-81AC2FB6E530}" destId="{2A7DA99A-5B39-42B5-A739-6C8062D6F673}" srcOrd="0" destOrd="0" presId="urn:microsoft.com/office/officeart/2008/layout/AccentedPicture"/>
    <dgm:cxn modelId="{C7B9C978-70A3-4FA6-B036-BA7DADCEA56A}" type="presOf" srcId="{323B33A3-F81B-4A37-B742-041F5082D1D7}" destId="{DC918C22-3BE7-4C8F-AD98-0620FC6F9986}" srcOrd="0" destOrd="0" presId="urn:microsoft.com/office/officeart/2008/layout/AccentedPicture"/>
    <dgm:cxn modelId="{230C8B51-4878-491D-BD6E-0421A3E310D2}" type="presOf" srcId="{ADFE78D6-5E76-49DA-9572-BB0AE64912B6}" destId="{01BED8D1-54E0-46DC-8A8C-944217897A14}"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948AF27-386D-446A-8BD2-3EB1D8DC7C6D}" type="presParOf" srcId="{01BED8D1-54E0-46DC-8A8C-944217897A14}" destId="{2A7DA99A-5B39-42B5-A739-6C8062D6F673}" srcOrd="0" destOrd="0" presId="urn:microsoft.com/office/officeart/2008/layout/AccentedPicture"/>
    <dgm:cxn modelId="{B46E299E-AB19-4FCB-84CD-25C693ED430F}" type="presParOf" srcId="{01BED8D1-54E0-46DC-8A8C-944217897A14}" destId="{DC918C22-3BE7-4C8F-AD98-0620FC6F9986}" srcOrd="1" destOrd="0" presId="urn:microsoft.com/office/officeart/2008/layout/AccentedPicture"/>
    <dgm:cxn modelId="{D29F23A5-F300-4B77-9CF5-B4BC2E6B55E3}" type="presParOf" srcId="{01BED8D1-54E0-46DC-8A8C-944217897A14}" destId="{C2AE46BA-FBB0-4430-A0E9-C553D76AA4CC}" srcOrd="2" destOrd="0" presId="urn:microsoft.com/office/officeart/2008/layout/AccentedPicture"/>
    <dgm:cxn modelId="{DF719213-4D25-4B06-B44E-408F503AF440}"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Our framework</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7734A462-7EEA-4F98-8199-C8FCAB206FB7}" type="presOf" srcId="{6FDBAD7D-DF92-4B36-8B20-224D4C7FEEE3}" destId="{731C10E5-3A80-4FD1-8715-E1E730A25B42}" srcOrd="0" destOrd="0" presId="urn:microsoft.com/office/officeart/2008/layout/AccentedPicture"/>
    <dgm:cxn modelId="{076A0F0D-20C0-4FC9-9CF8-55D20F2A3FD2}" type="presOf" srcId="{8AD4872F-A02A-4E98-9F9B-BECF6DB9D399}" destId="{F4BA08CC-2F59-440E-908F-060EA31C0D74}" srcOrd="0" destOrd="0" presId="urn:microsoft.com/office/officeart/2008/layout/AccentedPicture"/>
    <dgm:cxn modelId="{EB0264D6-224E-4E1F-88DF-BCC3855569A4}" type="presOf" srcId="{70544599-C612-4A85-BEF5-7D72643592AD}" destId="{A545E19D-A1DD-4D63-BAAF-9278F019A7CC}" srcOrd="0" destOrd="0" presId="urn:microsoft.com/office/officeart/2008/layout/AccentedPicture"/>
    <dgm:cxn modelId="{A73ED282-5B15-4420-AB81-A45B99546113}" type="presParOf" srcId="{F4BA08CC-2F59-440E-908F-060EA31C0D74}" destId="{731C10E5-3A80-4FD1-8715-E1E730A25B42}" srcOrd="0" destOrd="0" presId="urn:microsoft.com/office/officeart/2008/layout/AccentedPicture"/>
    <dgm:cxn modelId="{9BF175E5-B882-4188-9B65-A06DBCD51CDA}" type="presParOf" srcId="{F4BA08CC-2F59-440E-908F-060EA31C0D74}" destId="{A545E19D-A1DD-4D63-BAAF-9278F019A7CC}" srcOrd="1" destOrd="0" presId="urn:microsoft.com/office/officeart/2008/layout/AccentedPicture"/>
    <dgm:cxn modelId="{4FAB8BD9-12A4-4320-969D-4DD07688E7EB}" type="presParOf" srcId="{F4BA08CC-2F59-440E-908F-060EA31C0D74}" destId="{25471C1B-462A-4A72-8D52-D3951076564A}" srcOrd="2" destOrd="0" presId="urn:microsoft.com/office/officeart/2008/layout/AccentedPicture"/>
    <dgm:cxn modelId="{03000AFE-21C1-44AB-9FD1-264E5C0C90A4}"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The reality</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D87E6E33-3BB0-49B2-8874-5258591EDD52}" type="presOf" srcId="{323B33A3-F81B-4A37-B742-041F5082D1D7}" destId="{DC918C22-3BE7-4C8F-AD98-0620FC6F9986}" srcOrd="0" destOrd="0" presId="urn:microsoft.com/office/officeart/2008/layout/AccentedPicture"/>
    <dgm:cxn modelId="{D57135CD-8B96-419A-80EA-C622A5F08197}" type="presOf" srcId="{29F92C09-9B2C-4596-839F-81AC2FB6E530}" destId="{2A7DA99A-5B39-42B5-A739-6C8062D6F673}" srcOrd="0" destOrd="0" presId="urn:microsoft.com/office/officeart/2008/layout/AccentedPicture"/>
    <dgm:cxn modelId="{0B187475-D750-4DEC-B1D0-C7AE41CD57DC}" type="presOf" srcId="{ADFE78D6-5E76-49DA-9572-BB0AE64912B6}" destId="{01BED8D1-54E0-46DC-8A8C-944217897A14}"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14C8C10D-C696-457F-92D2-58B90EF7428B}" type="presParOf" srcId="{01BED8D1-54E0-46DC-8A8C-944217897A14}" destId="{2A7DA99A-5B39-42B5-A739-6C8062D6F673}" srcOrd="0" destOrd="0" presId="urn:microsoft.com/office/officeart/2008/layout/AccentedPicture"/>
    <dgm:cxn modelId="{FA3C4495-4BED-45BB-9A4D-F254035093D0}" type="presParOf" srcId="{01BED8D1-54E0-46DC-8A8C-944217897A14}" destId="{DC918C22-3BE7-4C8F-AD98-0620FC6F9986}" srcOrd="1" destOrd="0" presId="urn:microsoft.com/office/officeart/2008/layout/AccentedPicture"/>
    <dgm:cxn modelId="{3C197FFD-30A6-4A29-9209-8865AD040F25}" type="presParOf" srcId="{01BED8D1-54E0-46DC-8A8C-944217897A14}" destId="{C2AE46BA-FBB0-4430-A0E9-C553D76AA4CC}" srcOrd="2" destOrd="0" presId="urn:microsoft.com/office/officeart/2008/layout/AccentedPicture"/>
    <dgm:cxn modelId="{E425F5DF-9059-43E4-BBC2-5248EE074CED}"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1C0DE3DE-066C-4390-BB64-090B40B84734}" type="presOf" srcId="{5327D2B2-5691-4B76-868F-B49B06047785}" destId="{30EC059C-176E-4E18-9579-848CAEEAAE94}" srcOrd="0" destOrd="0" presId="urn:microsoft.com/office/officeart/2005/8/layout/vList3"/>
    <dgm:cxn modelId="{6D68FF5F-5774-4D49-A3E9-F493A1933E46}" type="presOf" srcId="{0A05FEE9-8D1C-4C63-A120-9B80E422663A}" destId="{94FDDE41-044A-499F-8B20-CA435AD25CBF}" srcOrd="0" destOrd="0" presId="urn:microsoft.com/office/officeart/2005/8/layout/vList3"/>
    <dgm:cxn modelId="{E4DDBD65-D063-453C-ADBF-5A9BE9FA1325}" type="presOf" srcId="{327D2085-480C-4E58-ABF2-9C28042C984F}" destId="{AEDE66CE-BC5C-43F8-A971-12DCFF3205EA}" srcOrd="0" destOrd="0" presId="urn:microsoft.com/office/officeart/2005/8/layout/vList3"/>
    <dgm:cxn modelId="{EFD892E2-B09C-4615-8ABC-62BED49AFE9F}"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B18E2E24-8867-48AA-98F0-1A3AB731360F}" srcId="{0A05FEE9-8D1C-4C63-A120-9B80E422663A}" destId="{5327D2B2-5691-4B76-868F-B49B06047785}" srcOrd="0" destOrd="0" parTransId="{6F297392-C318-4EF5-8B53-97997CD60914}" sibTransId="{EA88E1F3-EFE0-4029-A366-BFB7023DE427}"/>
    <dgm:cxn modelId="{8C6B7F3C-14B0-4F44-BA07-2929496A6EFC}" srcId="{0A05FEE9-8D1C-4C63-A120-9B80E422663A}" destId="{8C3BC432-F1C1-460C-9F6B-0F3C3B74B768}" srcOrd="1" destOrd="0" parTransId="{497548A9-9851-4931-825C-A2B3CFDCE6D8}" sibTransId="{0106E94D-A01B-4B47-A1BD-2EA918E8625D}"/>
    <dgm:cxn modelId="{7A7E515F-13AD-4F33-BD8C-3BCB8C23C8C9}" type="presParOf" srcId="{94FDDE41-044A-499F-8B20-CA435AD25CBF}" destId="{167CF2B4-40FE-4D3C-9A8A-E134B87DC4C3}" srcOrd="0" destOrd="0" presId="urn:microsoft.com/office/officeart/2005/8/layout/vList3"/>
    <dgm:cxn modelId="{4D9AD911-AB76-4E01-A790-DA138436BBF9}" type="presParOf" srcId="{167CF2B4-40FE-4D3C-9A8A-E134B87DC4C3}" destId="{A4A1D2D3-FAE3-4923-B2D6-1D4927D8146F}" srcOrd="0" destOrd="0" presId="urn:microsoft.com/office/officeart/2005/8/layout/vList3"/>
    <dgm:cxn modelId="{1BD54F97-74EF-4620-9987-659CDC94F544}" type="presParOf" srcId="{167CF2B4-40FE-4D3C-9A8A-E134B87DC4C3}" destId="{30EC059C-176E-4E18-9579-848CAEEAAE94}" srcOrd="1" destOrd="0" presId="urn:microsoft.com/office/officeart/2005/8/layout/vList3"/>
    <dgm:cxn modelId="{27245EEF-44D8-4A1C-B819-E40A6F3A3C92}" type="presParOf" srcId="{94FDDE41-044A-499F-8B20-CA435AD25CBF}" destId="{8E24A2AF-8E82-455F-ACB0-EBBDEEA1C022}" srcOrd="1" destOrd="0" presId="urn:microsoft.com/office/officeart/2005/8/layout/vList3"/>
    <dgm:cxn modelId="{B5A4EE8C-455E-44F8-8525-C26C78C0CCBF}" type="presParOf" srcId="{94FDDE41-044A-499F-8B20-CA435AD25CBF}" destId="{B36A9402-1FF4-4AF2-A97C-2D9AFCA0FF96}" srcOrd="2" destOrd="0" presId="urn:microsoft.com/office/officeart/2005/8/layout/vList3"/>
    <dgm:cxn modelId="{9CD3A521-2075-4CDD-9B50-023FBA37135D}" type="presParOf" srcId="{B36A9402-1FF4-4AF2-A97C-2D9AFCA0FF96}" destId="{3A3AB96B-D9BC-4D21-ADE7-D7BE83B7DB32}" srcOrd="0" destOrd="0" presId="urn:microsoft.com/office/officeart/2005/8/layout/vList3"/>
    <dgm:cxn modelId="{BFCF80F1-252A-462F-BF4F-E562AA34CA66}" type="presParOf" srcId="{B36A9402-1FF4-4AF2-A97C-2D9AFCA0FF96}" destId="{5EAF3D62-C523-4047-A903-0DAD3B3EE324}" srcOrd="1" destOrd="0" presId="urn:microsoft.com/office/officeart/2005/8/layout/vList3"/>
    <dgm:cxn modelId="{6BAEAB92-1DA9-46DA-820F-1C1F65D0B433}" type="presParOf" srcId="{94FDDE41-044A-499F-8B20-CA435AD25CBF}" destId="{833F4C9C-B158-4A47-8183-186C45F7BAEA}" srcOrd="3" destOrd="0" presId="urn:microsoft.com/office/officeart/2005/8/layout/vList3"/>
    <dgm:cxn modelId="{8A34771D-D65C-4FE7-AC74-833C9AA39C30}" type="presParOf" srcId="{94FDDE41-044A-499F-8B20-CA435AD25CBF}" destId="{316E4C9D-D66A-40D8-9875-2AD98F356D24}" srcOrd="4" destOrd="0" presId="urn:microsoft.com/office/officeart/2005/8/layout/vList3"/>
    <dgm:cxn modelId="{8C632D87-3D5E-446F-83C4-2126EC546448}" type="presParOf" srcId="{316E4C9D-D66A-40D8-9875-2AD98F356D24}" destId="{05CA8577-EEF4-490B-BF59-0F810928B7F7}" srcOrd="0" destOrd="0" presId="urn:microsoft.com/office/officeart/2005/8/layout/vList3"/>
    <dgm:cxn modelId="{139EA21E-0CF8-4685-8C4F-06DF6D86A8ED}"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352" y="2127996"/>
        <a:ext cx="2875026" cy="285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Immediate impact on people’s welfare</a:t>
          </a: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64C77-3E57-4356-8615-C9FA44225188}">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rtl="0">
            <a:lnSpc>
              <a:spcPct val="90000"/>
            </a:lnSpc>
            <a:spcBef>
              <a:spcPct val="0"/>
            </a:spcBef>
            <a:spcAft>
              <a:spcPct val="15000"/>
            </a:spcAft>
            <a:buChar char="••"/>
          </a:pPr>
          <a:r>
            <a:rPr lang="en-US" sz="3600" kern="1200" smtClean="0"/>
            <a:t>Quality of infrastructure</a:t>
          </a:r>
          <a:endParaRPr lang="en-US" sz="3600" kern="1200"/>
        </a:p>
        <a:p>
          <a:pPr marL="285750" lvl="1" indent="-285750" algn="l" defTabSz="1600200" rtl="0">
            <a:lnSpc>
              <a:spcPct val="90000"/>
            </a:lnSpc>
            <a:spcBef>
              <a:spcPct val="0"/>
            </a:spcBef>
            <a:spcAft>
              <a:spcPct val="15000"/>
            </a:spcAft>
            <a:buChar char="••"/>
          </a:pPr>
          <a:r>
            <a:rPr lang="en-US" sz="3600" kern="1200" smtClean="0"/>
            <a:t>Expense on standard goods</a:t>
          </a:r>
          <a:endParaRPr lang="en-US" sz="3600" kern="1200"/>
        </a:p>
        <a:p>
          <a:pPr marL="285750" lvl="1" indent="-285750" algn="l" defTabSz="1600200" rtl="0">
            <a:lnSpc>
              <a:spcPct val="90000"/>
            </a:lnSpc>
            <a:spcBef>
              <a:spcPct val="0"/>
            </a:spcBef>
            <a:spcAft>
              <a:spcPct val="15000"/>
            </a:spcAft>
            <a:buChar char="••"/>
          </a:pPr>
          <a:r>
            <a:rPr lang="en-US" sz="3600" kern="1200" smtClean="0"/>
            <a:t>Time for routine process</a:t>
          </a:r>
          <a:endParaRPr lang="en-US" sz="3600" kern="1200"/>
        </a:p>
      </dsp:txBody>
      <dsp:txXfrm rot="-5400000">
        <a:off x="2962656" y="629347"/>
        <a:ext cx="5090193" cy="3267268"/>
      </dsp:txXfrm>
    </dsp:sp>
    <dsp:sp modelId="{09F63D6E-5740-4A3F-A6F4-0F35BC46259F}">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rtl="0">
            <a:lnSpc>
              <a:spcPct val="90000"/>
            </a:lnSpc>
            <a:spcBef>
              <a:spcPct val="0"/>
            </a:spcBef>
            <a:spcAft>
              <a:spcPct val="35000"/>
            </a:spcAft>
          </a:pPr>
          <a:r>
            <a:rPr lang="en-US" sz="4500" kern="1200" dirty="0" smtClean="0"/>
            <a:t>Indicators</a:t>
          </a:r>
          <a:endParaRPr lang="en-US" sz="4500" kern="1200" dirty="0"/>
        </a:p>
      </dsp:txBody>
      <dsp:txXfrm>
        <a:off x="144625" y="144625"/>
        <a:ext cx="2673406" cy="42367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F23A-4607-496E-AF59-F07064CE942E}">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511300" rtl="0">
            <a:lnSpc>
              <a:spcPct val="90000"/>
            </a:lnSpc>
            <a:spcBef>
              <a:spcPct val="0"/>
            </a:spcBef>
            <a:spcAft>
              <a:spcPct val="15000"/>
            </a:spcAft>
            <a:buChar char="••"/>
          </a:pPr>
          <a:r>
            <a:rPr lang="en-US" sz="3400" kern="1200" dirty="0" smtClean="0">
              <a:solidFill>
                <a:srgbClr val="FF0000"/>
              </a:solidFill>
            </a:rPr>
            <a:t>BEST: A unit’s own past performance</a:t>
          </a:r>
          <a:endParaRPr lang="en-US" sz="3400" kern="1200" dirty="0">
            <a:solidFill>
              <a:srgbClr val="FF0000"/>
            </a:solidFill>
          </a:endParaRPr>
        </a:p>
        <a:p>
          <a:pPr marL="285750" lvl="1" indent="-285750" algn="l" defTabSz="1511300" rtl="0">
            <a:lnSpc>
              <a:spcPct val="90000"/>
            </a:lnSpc>
            <a:spcBef>
              <a:spcPct val="0"/>
            </a:spcBef>
            <a:spcAft>
              <a:spcPct val="15000"/>
            </a:spcAft>
            <a:buChar char="••"/>
          </a:pPr>
          <a:r>
            <a:rPr lang="en-US" sz="3400" kern="1200" dirty="0" smtClean="0"/>
            <a:t>Norm in other units</a:t>
          </a:r>
          <a:endParaRPr lang="en-US" sz="3400" kern="1200" dirty="0"/>
        </a:p>
        <a:p>
          <a:pPr marL="285750" lvl="1" indent="-285750" algn="l" defTabSz="1511300" rtl="0">
            <a:lnSpc>
              <a:spcPct val="90000"/>
            </a:lnSpc>
            <a:spcBef>
              <a:spcPct val="0"/>
            </a:spcBef>
            <a:spcAft>
              <a:spcPct val="15000"/>
            </a:spcAft>
            <a:buChar char="••"/>
          </a:pPr>
          <a:r>
            <a:rPr lang="en-US" sz="3400" kern="1200" smtClean="0"/>
            <a:t>Private sector</a:t>
          </a:r>
          <a:endParaRPr lang="en-US" sz="3400" kern="1200"/>
        </a:p>
        <a:p>
          <a:pPr marL="285750" lvl="1" indent="-285750" algn="l" defTabSz="1511300" rtl="0">
            <a:lnSpc>
              <a:spcPct val="90000"/>
            </a:lnSpc>
            <a:spcBef>
              <a:spcPct val="0"/>
            </a:spcBef>
            <a:spcAft>
              <a:spcPct val="15000"/>
            </a:spcAft>
            <a:buChar char="••"/>
          </a:pPr>
          <a:r>
            <a:rPr lang="en-US" sz="3400" kern="1200" smtClean="0"/>
            <a:t>Statistical model</a:t>
          </a:r>
          <a:endParaRPr lang="en-US" sz="3400" kern="1200"/>
        </a:p>
      </dsp:txBody>
      <dsp:txXfrm rot="-5400000">
        <a:off x="2962656" y="629347"/>
        <a:ext cx="5090193" cy="3267268"/>
      </dsp:txXfrm>
    </dsp:sp>
    <dsp:sp modelId="{DA74C7B9-6365-4D59-A0D9-9F377CEA432A}">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rtl="0">
            <a:lnSpc>
              <a:spcPct val="90000"/>
            </a:lnSpc>
            <a:spcBef>
              <a:spcPct val="0"/>
            </a:spcBef>
            <a:spcAft>
              <a:spcPct val="35000"/>
            </a:spcAft>
          </a:pPr>
          <a:r>
            <a:rPr lang="en-US" sz="3700" kern="1200" dirty="0" smtClean="0"/>
            <a:t>Benchmarks</a:t>
          </a:r>
          <a:endParaRPr lang="en-US" sz="3700" kern="1200" dirty="0"/>
        </a:p>
      </dsp:txBody>
      <dsp:txXfrm>
        <a:off x="144625" y="144625"/>
        <a:ext cx="2673406" cy="4236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230" y="2130178"/>
        <a:ext cx="2872679" cy="2855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352" y="2127996"/>
        <a:ext cx="2875026" cy="285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230" y="2130178"/>
        <a:ext cx="2872679" cy="2855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Our framework</a:t>
          </a:r>
          <a:endParaRPr lang="en-US" sz="4500" kern="1200" dirty="0"/>
        </a:p>
      </dsp:txBody>
      <dsp:txXfrm>
        <a:off x="168268" y="1867731"/>
        <a:ext cx="2818780" cy="2801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The reality</a:t>
          </a:r>
          <a:endParaRPr lang="en-US" sz="4500" kern="1200" dirty="0"/>
        </a:p>
      </dsp:txBody>
      <dsp:txXfrm>
        <a:off x="229665" y="1858179"/>
        <a:ext cx="2804364" cy="27872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Our framework</a:t>
          </a:r>
          <a:endParaRPr lang="en-US" sz="4500" kern="1200" dirty="0"/>
        </a:p>
      </dsp:txBody>
      <dsp:txXfrm>
        <a:off x="168268" y="1867731"/>
        <a:ext cx="2818780" cy="28015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The reality</a:t>
          </a:r>
          <a:endParaRPr lang="en-US" sz="4500" kern="1200" dirty="0"/>
        </a:p>
      </dsp:txBody>
      <dsp:txXfrm>
        <a:off x="229665" y="1858179"/>
        <a:ext cx="2804364" cy="27872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9D800-4F0D-4B86-A9A7-62795F677D3A}" type="datetimeFigureOut">
              <a:rPr lang="en-US" smtClean="0"/>
              <a:t>7/14/2013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F4FD5-804A-43A6-B3ED-ED29C13E7B94}" type="slidenum">
              <a:rPr lang="en-US" smtClean="0"/>
              <a:t>‹#›</a:t>
            </a:fld>
            <a:endParaRPr lang="en-US"/>
          </a:p>
        </p:txBody>
      </p:sp>
    </p:spTree>
    <p:extLst>
      <p:ext uri="{BB962C8B-B14F-4D97-AF65-F5344CB8AC3E}">
        <p14:creationId xmlns:p14="http://schemas.microsoft.com/office/powerpoint/2010/main" val="22346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Scoring </a:t>
            </a:r>
            <a:r>
              <a:rPr lang="en-US" baseline="0" dirty="0" smtClean="0"/>
              <a:t>anti-corruption legal framework of 31 </a:t>
            </a:r>
            <a:r>
              <a:rPr lang="en-US" baseline="0" dirty="0" smtClean="0"/>
              <a:t>countries</a:t>
            </a:r>
          </a:p>
        </p:txBody>
      </p:sp>
      <p:sp>
        <p:nvSpPr>
          <p:cNvPr id="4" name="Slide Number Placeholder 3"/>
          <p:cNvSpPr>
            <a:spLocks noGrp="1"/>
          </p:cNvSpPr>
          <p:nvPr>
            <p:ph type="sldNum" sz="quarter" idx="10"/>
          </p:nvPr>
        </p:nvSpPr>
        <p:spPr/>
        <p:txBody>
          <a:bodyPr/>
          <a:lstStyle/>
          <a:p>
            <a:fld id="{87BF4FD5-804A-43A6-B3ED-ED29C13E7B94}" type="slidenum">
              <a:rPr lang="en-US" smtClean="0"/>
              <a:t>3</a:t>
            </a:fld>
            <a:endParaRPr lang="en-US"/>
          </a:p>
        </p:txBody>
      </p:sp>
    </p:spTree>
    <p:extLst>
      <p:ext uri="{BB962C8B-B14F-4D97-AF65-F5344CB8AC3E}">
        <p14:creationId xmlns:p14="http://schemas.microsoft.com/office/powerpoint/2010/main" val="153280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36</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may do the same data</a:t>
            </a:r>
            <a:r>
              <a:rPr lang="en-US" baseline="0" dirty="0" smtClean="0"/>
              <a:t> collection on other dimensions of performance. We then widely publish the result, visibly commend high performance units, and repeat the exercise annually. As the results accumulate over years, we can focus more on comparing a unit with its past performance rather than with its peers.</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37</a:t>
            </a:fld>
            <a:endParaRPr lang="en-US"/>
          </a:p>
        </p:txBody>
      </p:sp>
    </p:spTree>
    <p:extLst>
      <p:ext uri="{BB962C8B-B14F-4D97-AF65-F5344CB8AC3E}">
        <p14:creationId xmlns:p14="http://schemas.microsoft.com/office/powerpoint/2010/main" val="124585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That</a:t>
            </a:r>
            <a:r>
              <a:rPr lang="en-US" baseline="0" dirty="0" smtClean="0"/>
              <a:t> kind of diagnostics has value in and of itself, because it points to bottlenecks of governance, shows us where attention is needed most.</a:t>
            </a:r>
          </a:p>
          <a:p>
            <a:pPr marL="171450" indent="-171450">
              <a:buFontTx/>
              <a:buChar char="-"/>
            </a:pPr>
            <a:r>
              <a:rPr lang="en-US" baseline="0" dirty="0" smtClean="0"/>
              <a:t>But furthermore, back to our concern with political will, this strategy can also arouse the public interest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38</a:t>
            </a:fld>
            <a:endParaRPr lang="en-US"/>
          </a:p>
        </p:txBody>
      </p:sp>
    </p:spTree>
    <p:extLst>
      <p:ext uri="{BB962C8B-B14F-4D97-AF65-F5344CB8AC3E}">
        <p14:creationId xmlns:p14="http://schemas.microsoft.com/office/powerpoint/2010/main" val="2699111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 analysis: not necessarily the formal kind, which easily slips into a check-the-box exercise. PE analysis that aims towards identifying</a:t>
            </a:r>
            <a:r>
              <a:rPr lang="en-US" baseline="0" dirty="0" smtClean="0"/>
              <a:t> real commitment / constituency for reforms (a good way to operationalize this)</a:t>
            </a:r>
          </a:p>
          <a:p>
            <a:pPr marL="171450" indent="-171450">
              <a:buFontTx/>
              <a:buChar char="-"/>
            </a:pPr>
            <a:r>
              <a:rPr lang="en-US" baseline="0" dirty="0" smtClean="0"/>
              <a:t>Deep country knowledge: we don’t need the best guy on governance in Manila, then flying to all countries giving best practices. We need people on the ground, sticking to that country for a long time</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43</a:t>
            </a:fld>
            <a:endParaRPr lang="en-US"/>
          </a:p>
        </p:txBody>
      </p:sp>
    </p:spTree>
    <p:extLst>
      <p:ext uri="{BB962C8B-B14F-4D97-AF65-F5344CB8AC3E}">
        <p14:creationId xmlns:p14="http://schemas.microsoft.com/office/powerpoint/2010/main" val="403718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perfect anti-corruption law, which criminalizes</a:t>
            </a:r>
            <a:r>
              <a:rPr lang="en-US" baseline="0" dirty="0" smtClean="0"/>
              <a:t> </a:t>
            </a:r>
            <a:r>
              <a:rPr lang="en-US" dirty="0" smtClean="0"/>
              <a:t>bribery, extortion, and misuse of public assets</a:t>
            </a:r>
          </a:p>
          <a:p>
            <a:pPr marL="171450" indent="-171450">
              <a:buFontTx/>
              <a:buChar char="-"/>
            </a:pPr>
            <a:r>
              <a:rPr lang="en-US" dirty="0" smtClean="0"/>
              <a:t>a host</a:t>
            </a:r>
            <a:r>
              <a:rPr lang="en-US" baseline="0" dirty="0" smtClean="0"/>
              <a:t> </a:t>
            </a:r>
            <a:r>
              <a:rPr lang="en-US" dirty="0" smtClean="0"/>
              <a:t>of supporting institutions, including a national ombudsman protected by law against political</a:t>
            </a:r>
            <a:r>
              <a:rPr lang="en-US" baseline="0" dirty="0" smtClean="0"/>
              <a:t> </a:t>
            </a:r>
            <a:r>
              <a:rPr lang="en-US" dirty="0" smtClean="0"/>
              <a:t>interference</a:t>
            </a:r>
          </a:p>
          <a:p>
            <a:pPr marL="171450" indent="-171450">
              <a:buFontTx/>
              <a:buChar char="-"/>
            </a:pPr>
            <a:r>
              <a:rPr lang="en-US" dirty="0" smtClean="0"/>
              <a:t>an independent agency with the legal mandate to</a:t>
            </a:r>
            <a:r>
              <a:rPr lang="en-US" baseline="0" dirty="0" smtClean="0"/>
              <a:t> </a:t>
            </a:r>
            <a:r>
              <a:rPr lang="en-US" dirty="0" smtClean="0"/>
              <a:t>address corruption, whose leader can only be removed by the head of a democratically elected</a:t>
            </a:r>
            <a:r>
              <a:rPr lang="en-US" baseline="0" dirty="0" smtClean="0"/>
              <a:t> </a:t>
            </a:r>
            <a:r>
              <a:rPr lang="en-US" dirty="0" smtClean="0"/>
              <a:t>government based on an inquiry by the Supreme Court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a:t>
            </a:fld>
            <a:endParaRPr lang="en-US"/>
          </a:p>
        </p:txBody>
      </p:sp>
    </p:spTree>
    <p:extLst>
      <p:ext uri="{BB962C8B-B14F-4D97-AF65-F5344CB8AC3E}">
        <p14:creationId xmlns:p14="http://schemas.microsoft.com/office/powerpoint/2010/main" val="58888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6</a:t>
            </a:fld>
            <a:endParaRPr lang="en-US"/>
          </a:p>
        </p:txBody>
      </p:sp>
    </p:spTree>
    <p:extLst>
      <p:ext uri="{BB962C8B-B14F-4D97-AF65-F5344CB8AC3E}">
        <p14:creationId xmlns:p14="http://schemas.microsoft.com/office/powerpoint/2010/main" val="397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countries have a legal framework comparable to that of OECD countries</a:t>
            </a:r>
          </a:p>
          <a:p>
            <a:pPr marL="171450" indent="-171450">
              <a:buFontTx/>
              <a:buChar char="-"/>
            </a:pPr>
            <a:r>
              <a:rPr lang="en-US" dirty="0" smtClean="0"/>
              <a:t>However, implementation is universally</a:t>
            </a:r>
            <a:r>
              <a:rPr lang="en-US" baseline="0" dirty="0" smtClean="0"/>
              <a:t> worse in ADB member countries, with the exception of Indonesia being a moderate </a:t>
            </a:r>
            <a:r>
              <a:rPr lang="en-US" baseline="0" dirty="0" smtClean="0"/>
              <a:t>success</a:t>
            </a:r>
          </a:p>
          <a:p>
            <a:pPr marL="171450" indent="-171450">
              <a:buFontTx/>
              <a:buChar char="-"/>
            </a:pPr>
            <a:r>
              <a:rPr lang="en-US" baseline="0" dirty="0" smtClean="0"/>
              <a:t>KEY: our effort does pay off – look at the red bars – the corruption persists, and the problem is in the blue bars. </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7</a:t>
            </a:fld>
            <a:endParaRPr lang="en-US"/>
          </a:p>
        </p:txBody>
      </p:sp>
    </p:spTree>
    <p:extLst>
      <p:ext uri="{BB962C8B-B14F-4D97-AF65-F5344CB8AC3E}">
        <p14:creationId xmlns:p14="http://schemas.microsoft.com/office/powerpoint/2010/main" val="92321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8</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Our effort</a:t>
            </a:r>
            <a:r>
              <a:rPr lang="en-US" baseline="0" dirty="0" smtClean="0"/>
              <a:t> did pay off. Laws did get passed. Modern bureaucratic processes and institutions did get created. So we are successful, but only in the sense that improved laws but not improved lives is a success, and that development after hundreds of years is good enough.</a:t>
            </a:r>
            <a:endParaRPr lang="en-US" dirty="0" smtClean="0"/>
          </a:p>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23</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committed organization and passionate professionals, of course that’s not good enough for us. At this point, we are burning with the question “Why?”</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24</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Agencies like ADB have</a:t>
            </a:r>
            <a:r>
              <a:rPr lang="en-US" baseline="0" dirty="0" smtClean="0"/>
              <a:t> great influence over the form—the law making, the process—but little over the function, the implementation, which is very hard to monitor. Without seeing there is no influencing.</a:t>
            </a:r>
          </a:p>
          <a:p>
            <a:pPr marL="171450" indent="-171450">
              <a:buFontTx/>
              <a:buChar char="-"/>
            </a:pPr>
            <a:r>
              <a:rPr lang="en-US" baseline="0" dirty="0" smtClean="0"/>
              <a:t>Attempt to actually influencing the function of the organization will touch upon the real, the material interest of officials. It is no longer just things on paper, and thus there will be much greater resistance.</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27</a:t>
            </a:fld>
            <a:endParaRPr lang="en-US"/>
          </a:p>
        </p:txBody>
      </p:sp>
    </p:spTree>
    <p:extLst>
      <p:ext uri="{BB962C8B-B14F-4D97-AF65-F5344CB8AC3E}">
        <p14:creationId xmlns:p14="http://schemas.microsoft.com/office/powerpoint/2010/main" val="1679764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30</a:t>
            </a:fld>
            <a:endParaRPr lang="en-US"/>
          </a:p>
        </p:txBody>
      </p:sp>
    </p:spTree>
    <p:extLst>
      <p:ext uri="{BB962C8B-B14F-4D97-AF65-F5344CB8AC3E}">
        <p14:creationId xmlns:p14="http://schemas.microsoft.com/office/powerpoint/2010/main" val="181298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7600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8887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23531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4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7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8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951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3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6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71257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7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3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459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t>7/14/2013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4508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t>7/14/2013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8435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t>7/14/2013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86593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t>7/14/2013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9049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t>7/14/2013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30172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1946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422006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t>7/14/2013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t>‹#›</a:t>
            </a:fld>
            <a:endParaRPr lang="en-US"/>
          </a:p>
        </p:txBody>
      </p:sp>
    </p:spTree>
    <p:extLst>
      <p:ext uri="{BB962C8B-B14F-4D97-AF65-F5344CB8AC3E}">
        <p14:creationId xmlns:p14="http://schemas.microsoft.com/office/powerpoint/2010/main" val="9272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7/14/2013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29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5.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715000"/>
          </a:xfrm>
        </p:spPr>
        <p:txBody>
          <a:bodyPr>
            <a:normAutofit/>
          </a:bodyPr>
          <a:lstStyle/>
          <a:p>
            <a:r>
              <a:rPr lang="en-US" sz="3200" spc="-150" dirty="0" smtClean="0">
                <a:solidFill>
                  <a:schemeClr val="bg1">
                    <a:lumMod val="65000"/>
                  </a:schemeClr>
                </a:solidFill>
                <a:latin typeface="Arial" pitchFamily="34" charset="0"/>
                <a:cs typeface="Arial" pitchFamily="34" charset="0"/>
              </a:rPr>
              <a:t>Why Best Practice Doesn’t Work In Practice</a:t>
            </a:r>
            <a:r>
              <a:rPr lang="en-US" sz="3200" dirty="0" smtClean="0">
                <a:solidFill>
                  <a:schemeClr val="bg1">
                    <a:lumMod val="65000"/>
                  </a:schemeClr>
                </a:solidFill>
              </a:rPr>
              <a:t/>
            </a:r>
            <a:br>
              <a:rPr lang="en-US" sz="3200" dirty="0" smtClean="0">
                <a:solidFill>
                  <a:schemeClr val="bg1">
                    <a:lumMod val="65000"/>
                  </a:schemeClr>
                </a:solidFill>
              </a:rPr>
            </a:br>
            <a:r>
              <a:rPr lang="en-US" spc="-150" dirty="0" smtClean="0">
                <a:latin typeface="Arial" pitchFamily="34" charset="0"/>
                <a:cs typeface="Arial" pitchFamily="34" charset="0"/>
              </a:rPr>
              <a:t>The political challenge of anti-corruption</a:t>
            </a:r>
            <a:r>
              <a:rPr lang="en-US" b="1" dirty="0" smtClean="0"/>
              <a:t/>
            </a:r>
            <a:br>
              <a:rPr lang="en-US" b="1" dirty="0" smtClean="0"/>
            </a:br>
            <a:r>
              <a:rPr lang="en-US" b="1" dirty="0" smtClean="0"/>
              <a:t/>
            </a:r>
            <a:br>
              <a:rPr lang="en-US" b="1" dirty="0" smtClean="0"/>
            </a:br>
            <a:r>
              <a:rPr lang="en-US" dirty="0"/>
              <a:t/>
            </a:r>
            <a:br>
              <a:rPr lang="en-US" dirty="0"/>
            </a:br>
            <a:r>
              <a:rPr lang="en-US" dirty="0" err="1" smtClean="0">
                <a:latin typeface="Arial" pitchFamily="34" charset="0"/>
                <a:cs typeface="Arial" pitchFamily="34" charset="0"/>
              </a:rPr>
              <a:t>Anh</a:t>
            </a:r>
            <a:r>
              <a:rPr lang="en-US" dirty="0" smtClean="0">
                <a:latin typeface="Arial" pitchFamily="34" charset="0"/>
                <a:cs typeface="Arial" pitchFamily="34" charset="0"/>
              </a:rPr>
              <a:t> Le</a:t>
            </a:r>
            <a:r>
              <a:rPr lang="en-US" dirty="0" smtClean="0">
                <a:solidFill>
                  <a:schemeClr val="bg1">
                    <a:lumMod val="65000"/>
                  </a:schemeClr>
                </a:solidFill>
              </a:rPr>
              <a:t/>
            </a:r>
            <a:br>
              <a:rPr lang="en-US" dirty="0" smtClean="0">
                <a:solidFill>
                  <a:schemeClr val="bg1">
                    <a:lumMod val="65000"/>
                  </a:schemeClr>
                </a:solidFill>
              </a:rPr>
            </a:br>
            <a:r>
              <a:rPr lang="en-US" sz="3600" spc="-150" dirty="0" smtClean="0">
                <a:solidFill>
                  <a:schemeClr val="bg1">
                    <a:lumMod val="65000"/>
                  </a:schemeClr>
                </a:solidFill>
                <a:latin typeface="Arial" pitchFamily="34" charset="0"/>
                <a:cs typeface="Arial" pitchFamily="34" charset="0"/>
              </a:rPr>
              <a:t>IED Intern</a:t>
            </a:r>
            <a:endParaRPr lang="en-US" sz="3600" spc="-150"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56252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cts\corruption\graph\R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783405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jects\corruption\graph\R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99238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jects\corruption\graph\Rpl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63224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rojects\corruption\graph\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0249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rojects\corruption\graph\Rplo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5379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Projects\corruption\graph\Rpl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14331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Projects\corruption\graph\Rpl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03182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s\corruption\graph\Rpl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701036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s\corruption\graph\Rpl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64972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s\corruption\graph\Rplo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05239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challenges</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8213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Projects\corruption\graph\Rplot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33279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s\corruption\graph\Rpl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62271"/>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54150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2739211"/>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a:p>
            <a:r>
              <a:rPr lang="en-US" sz="2800" spc="-150" dirty="0" smtClean="0">
                <a:solidFill>
                  <a:schemeClr val="bg1"/>
                </a:solidFill>
                <a:latin typeface="Arial" pitchFamily="34" charset="0"/>
                <a:cs typeface="Arial" pitchFamily="34" charset="0"/>
              </a:rPr>
              <a:t>“… the weak states would take hundreds, if not thousands, of years to acquire state capability.”</a:t>
            </a:r>
          </a:p>
          <a:p>
            <a:r>
              <a:rPr lang="en-US" sz="2400" spc="-150" dirty="0">
                <a:solidFill>
                  <a:schemeClr val="bg1"/>
                </a:solidFill>
                <a:latin typeface="Arial" pitchFamily="34" charset="0"/>
                <a:cs typeface="Arial" pitchFamily="34" charset="0"/>
              </a:rPr>
              <a:t>	</a:t>
            </a:r>
            <a:r>
              <a:rPr lang="en-US" sz="2400" spc="-150" dirty="0" smtClean="0">
                <a:solidFill>
                  <a:schemeClr val="bg1"/>
                </a:solidFill>
                <a:latin typeface="Arial" pitchFamily="34" charset="0"/>
                <a:cs typeface="Arial" pitchFamily="34" charset="0"/>
              </a:rPr>
              <a:t>	(Pritchett et al. 2010)</a:t>
            </a:r>
            <a:endParaRPr lang="en-US" sz="24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331006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8102627"/>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403755714"/>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91347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90558253"/>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402772802"/>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3811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explanation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14369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642550582"/>
              </p:ext>
            </p:extLst>
          </p:nvPr>
        </p:nvGraphicFramePr>
        <p:xfrm>
          <a:off x="685800" y="1143000"/>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2677481670"/>
              </p:ext>
            </p:extLst>
          </p:nvPr>
        </p:nvGraphicFramePr>
        <p:xfrm>
          <a:off x="4648200" y="1143000"/>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51708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Projects\corruption\presentation\mimicry.PNG"/>
          <p:cNvPicPr>
            <a:picLocks noChangeAspect="1" noChangeArrowheads="1"/>
          </p:cNvPicPr>
          <p:nvPr/>
        </p:nvPicPr>
        <p:blipFill rotWithShape="1">
          <a:blip r:embed="rId3">
            <a:extLst>
              <a:ext uri="{28A0092B-C50C-407E-A947-70E740481C1C}">
                <a14:useLocalDpi xmlns:a14="http://schemas.microsoft.com/office/drawing/2010/main" val="0"/>
              </a:ext>
            </a:extLst>
          </a:blip>
          <a:srcRect r="3125" b="15680"/>
          <a:stretch/>
        </p:blipFill>
        <p:spPr bwMode="auto">
          <a:xfrm>
            <a:off x="-69808" y="0"/>
            <a:ext cx="9213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7239000" cy="2708434"/>
          </a:xfrm>
          <a:prstGeom prst="rect">
            <a:avLst/>
          </a:prstGeom>
          <a:noFill/>
        </p:spPr>
        <p:txBody>
          <a:bodyPr wrap="square" rtlCol="0">
            <a:spAutoFit/>
          </a:bodyPr>
          <a:lstStyle/>
          <a:p>
            <a:r>
              <a:rPr lang="en-US" sz="5400" dirty="0" smtClean="0">
                <a:solidFill>
                  <a:srgbClr val="FF0000"/>
                </a:solidFill>
                <a:latin typeface="Arial" pitchFamily="34" charset="0"/>
                <a:cs typeface="Arial" pitchFamily="34" charset="0"/>
              </a:rPr>
              <a:t>Isomorphic mimicry</a:t>
            </a:r>
            <a:r>
              <a:rPr lang="en-US" sz="3200" dirty="0" smtClean="0">
                <a:solidFill>
                  <a:schemeClr val="bg1"/>
                </a:solidFill>
                <a:latin typeface="Arial" pitchFamily="34" charset="0"/>
                <a:cs typeface="Arial" pitchFamily="34" charset="0"/>
              </a:rPr>
              <a:t> –</a:t>
            </a:r>
          </a:p>
          <a:p>
            <a:r>
              <a:rPr lang="en-US" sz="2800" dirty="0" smtClean="0">
                <a:solidFill>
                  <a:schemeClr val="bg1"/>
                </a:solidFill>
                <a:latin typeface="Arial" pitchFamily="34" charset="0"/>
                <a:cs typeface="Arial" pitchFamily="34" charset="0"/>
              </a:rPr>
              <a:t>“adopting the camouflage of organizational forms that are </a:t>
            </a:r>
            <a:r>
              <a:rPr lang="en-US" sz="2800" dirty="0" smtClean="0">
                <a:solidFill>
                  <a:srgbClr val="FF0000"/>
                </a:solidFill>
                <a:latin typeface="Arial" pitchFamily="34" charset="0"/>
                <a:cs typeface="Arial" pitchFamily="34" charset="0"/>
              </a:rPr>
              <a:t>successful elsewhere</a:t>
            </a:r>
            <a:r>
              <a:rPr lang="en-US" sz="2800" dirty="0" smtClean="0">
                <a:solidFill>
                  <a:schemeClr val="bg1"/>
                </a:solidFill>
                <a:latin typeface="Arial" pitchFamily="34" charset="0"/>
                <a:cs typeface="Arial" pitchFamily="34" charset="0"/>
              </a:rPr>
              <a:t> to hide their </a:t>
            </a:r>
            <a:r>
              <a:rPr lang="en-US" sz="2800" dirty="0" smtClean="0">
                <a:solidFill>
                  <a:srgbClr val="FF0000"/>
                </a:solidFill>
                <a:latin typeface="Arial" pitchFamily="34" charset="0"/>
                <a:cs typeface="Arial" pitchFamily="34" charset="0"/>
              </a:rPr>
              <a:t>actual dysfunction</a:t>
            </a:r>
            <a:r>
              <a:rPr lang="en-US" sz="2800" dirty="0" smtClean="0">
                <a:solidFill>
                  <a:schemeClr val="bg1"/>
                </a:solidFill>
                <a:latin typeface="Arial" pitchFamily="34" charset="0"/>
                <a:cs typeface="Arial" pitchFamily="34" charset="0"/>
              </a:rPr>
              <a:t>.”</a:t>
            </a:r>
          </a:p>
          <a:p>
            <a:r>
              <a:rPr lang="en-US" sz="3200" dirty="0">
                <a:solidFill>
                  <a:schemeClr val="bg1"/>
                </a:solidFill>
                <a:latin typeface="Arial" pitchFamily="34" charset="0"/>
                <a:cs typeface="Arial" pitchFamily="34" charset="0"/>
              </a:rPr>
              <a:t>	</a:t>
            </a:r>
            <a:r>
              <a:rPr lang="en-US" sz="3200" dirty="0" smtClean="0">
                <a:solidFill>
                  <a:schemeClr val="bg1"/>
                </a:solidFill>
                <a:latin typeface="Arial" pitchFamily="34" charset="0"/>
                <a:cs typeface="Arial" pitchFamily="34" charset="0"/>
              </a:rPr>
              <a:t>			</a:t>
            </a:r>
            <a:r>
              <a:rPr lang="en-US" sz="2400" dirty="0" smtClean="0">
                <a:solidFill>
                  <a:schemeClr val="bg1"/>
                </a:solidFill>
                <a:latin typeface="Arial" pitchFamily="34" charset="0"/>
                <a:cs typeface="Arial" pitchFamily="34" charset="0"/>
              </a:rPr>
              <a:t>(Pritchett et al. 2010)</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39328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76587859"/>
              </p:ext>
            </p:extLst>
          </p:nvPr>
        </p:nvGraphicFramePr>
        <p:xfrm>
          <a:off x="685800" y="1143000"/>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327431109"/>
              </p:ext>
            </p:extLst>
          </p:nvPr>
        </p:nvGraphicFramePr>
        <p:xfrm>
          <a:off x="4648200" y="1143000"/>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2417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Voters do not punish corrupt officials at the ballot box</a:t>
            </a:r>
            <a:endParaRPr lang="en-US" dirty="0"/>
          </a:p>
        </p:txBody>
      </p:sp>
    </p:spTree>
    <p:extLst>
      <p:ext uri="{BB962C8B-B14F-4D97-AF65-F5344CB8AC3E}">
        <p14:creationId xmlns:p14="http://schemas.microsoft.com/office/powerpoint/2010/main" val="277842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spc="-150" dirty="0" smtClean="0">
                <a:solidFill>
                  <a:schemeClr val="bg1">
                    <a:lumMod val="50000"/>
                  </a:schemeClr>
                </a:solidFill>
                <a:latin typeface="Arial" pitchFamily="34" charset="0"/>
                <a:cs typeface="Arial" pitchFamily="34" charset="0"/>
              </a:rPr>
              <a:t>Let’s guess this</a:t>
            </a:r>
            <a:r>
              <a:rPr lang="en-US" spc="-150" dirty="0" smtClean="0">
                <a:solidFill>
                  <a:schemeClr val="bg1">
                    <a:lumMod val="50000"/>
                  </a:schemeClr>
                </a:solidFill>
                <a:latin typeface="Arial" pitchFamily="34" charset="0"/>
                <a:cs typeface="Arial" pitchFamily="34" charset="0"/>
              </a:rPr>
              <a:t> </a:t>
            </a:r>
            <a:r>
              <a:rPr lang="en-US" spc="-150" dirty="0" smtClean="0">
                <a:latin typeface="Arial" pitchFamily="34" charset="0"/>
                <a:cs typeface="Arial" pitchFamily="34" charset="0"/>
              </a:rPr>
              <a:t>Asian</a:t>
            </a:r>
            <a:r>
              <a:rPr lang="en-US" sz="5300" spc="-150" dirty="0" smtClean="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country</a:t>
            </a:r>
            <a:endParaRPr lang="en-US" sz="4000" spc="-150" dirty="0">
              <a:solidFill>
                <a:schemeClr val="bg1">
                  <a:lumMod val="50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11" name="TextBox 10"/>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589878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077766"/>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a:latin typeface="Arial" pitchFamily="34" charset="0"/>
                <a:cs typeface="Arial" pitchFamily="34" charset="0"/>
              </a:rPr>
              <a:t>“Parents may be </a:t>
            </a:r>
            <a:r>
              <a:rPr lang="en-US" sz="2800" spc="-150" dirty="0">
                <a:solidFill>
                  <a:srgbClr val="FF0000"/>
                </a:solidFill>
                <a:latin typeface="Arial" pitchFamily="34" charset="0"/>
                <a:cs typeface="Arial" pitchFamily="34" charset="0"/>
              </a:rPr>
              <a:t>too pessimistic about their ability to influence the system</a:t>
            </a:r>
            <a:r>
              <a:rPr lang="en-US" sz="2800" spc="-150" dirty="0">
                <a:latin typeface="Arial" pitchFamily="34" charset="0"/>
                <a:cs typeface="Arial" pitchFamily="34" charset="0"/>
              </a:rPr>
              <a:t> even if they are willing to take an active role, or parents may </a:t>
            </a:r>
            <a:r>
              <a:rPr lang="en-US" sz="2800" spc="-150" dirty="0">
                <a:solidFill>
                  <a:srgbClr val="FF0000"/>
                </a:solidFill>
                <a:latin typeface="Arial" pitchFamily="34" charset="0"/>
                <a:cs typeface="Arial" pitchFamily="34" charset="0"/>
              </a:rPr>
              <a:t>not be able to coordinate </a:t>
            </a:r>
            <a:r>
              <a:rPr lang="en-US" sz="2800" spc="-150" dirty="0">
                <a:latin typeface="Arial" pitchFamily="34" charset="0"/>
                <a:cs typeface="Arial" pitchFamily="34" charset="0"/>
              </a:rPr>
              <a:t>to </a:t>
            </a:r>
            <a:r>
              <a:rPr lang="en-US" sz="2800" spc="-150" dirty="0" smtClean="0">
                <a:latin typeface="Arial" pitchFamily="34" charset="0"/>
                <a:cs typeface="Arial" pitchFamily="34" charset="0"/>
              </a:rPr>
              <a:t>… influence </a:t>
            </a:r>
            <a:r>
              <a:rPr lang="en-US" sz="2800" spc="-150" dirty="0">
                <a:latin typeface="Arial" pitchFamily="34" charset="0"/>
                <a:cs typeface="Arial" pitchFamily="34" charset="0"/>
              </a:rPr>
              <a:t>the system.” </a:t>
            </a:r>
            <a:r>
              <a:rPr lang="en-US" sz="2800" spc="-150" dirty="0" smtClean="0">
                <a:latin typeface="Arial" pitchFamily="34" charset="0"/>
                <a:cs typeface="Arial" pitchFamily="34" charset="0"/>
              </a:rPr>
              <a:t>- India</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(Banerjee 2010)</a:t>
            </a:r>
          </a:p>
        </p:txBody>
      </p:sp>
    </p:spTree>
    <p:extLst>
      <p:ext uri="{BB962C8B-B14F-4D97-AF65-F5344CB8AC3E}">
        <p14:creationId xmlns:p14="http://schemas.microsoft.com/office/powerpoint/2010/main" val="4129250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108543"/>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 </a:t>
            </a:r>
            <a:r>
              <a:rPr lang="en-US" sz="2800" spc="-150" dirty="0">
                <a:latin typeface="Arial" pitchFamily="34" charset="0"/>
                <a:cs typeface="Arial" pitchFamily="34" charset="0"/>
              </a:rPr>
              <a:t>grass-roots monitoring may be most effective when </a:t>
            </a:r>
            <a:r>
              <a:rPr lang="en-US" sz="2800" spc="-150" dirty="0">
                <a:solidFill>
                  <a:srgbClr val="FF0000"/>
                </a:solidFill>
                <a:latin typeface="Arial" pitchFamily="34" charset="0"/>
                <a:cs typeface="Arial" pitchFamily="34" charset="0"/>
              </a:rPr>
              <a:t>a subset of people personally stand to gain from reducing corruption</a:t>
            </a:r>
            <a:r>
              <a:rPr lang="en-US" sz="2800" spc="-150" dirty="0">
                <a:latin typeface="Arial" pitchFamily="34" charset="0"/>
                <a:cs typeface="Arial" pitchFamily="34" charset="0"/>
              </a:rPr>
              <a:t>, and therefore have strong incentives to monitor </a:t>
            </a:r>
            <a:r>
              <a:rPr lang="en-US" sz="2800" spc="-150" dirty="0" smtClean="0">
                <a:latin typeface="Arial" pitchFamily="34" charset="0"/>
                <a:cs typeface="Arial" pitchFamily="34" charset="0"/>
              </a:rPr>
              <a:t>actively.” - Indonesia </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a:t>
            </a:r>
            <a:r>
              <a:rPr lang="en-US" sz="2800" spc="-150" dirty="0" err="1" smtClean="0">
                <a:latin typeface="Arial" pitchFamily="34" charset="0"/>
                <a:cs typeface="Arial" pitchFamily="34" charset="0"/>
              </a:rPr>
              <a:t>Olken</a:t>
            </a:r>
            <a:r>
              <a:rPr lang="en-US" sz="2800" spc="-150" dirty="0" smtClean="0">
                <a:latin typeface="Arial" pitchFamily="34" charset="0"/>
                <a:cs typeface="Arial" pitchFamily="34" charset="0"/>
              </a:rPr>
              <a:t> 2005)</a:t>
            </a:r>
          </a:p>
        </p:txBody>
      </p:sp>
    </p:spTree>
    <p:extLst>
      <p:ext uri="{BB962C8B-B14F-4D97-AF65-F5344CB8AC3E}">
        <p14:creationId xmlns:p14="http://schemas.microsoft.com/office/powerpoint/2010/main" val="404882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so what?</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5999481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707886"/>
          </a:xfrm>
          <a:prstGeom prst="rect">
            <a:avLst/>
          </a:prstGeom>
          <a:noFill/>
        </p:spPr>
        <p:txBody>
          <a:bodyPr wrap="square" rtlCol="0">
            <a:spAutoFit/>
          </a:bodyPr>
          <a:lstStyle/>
          <a:p>
            <a:r>
              <a:rPr lang="en-US" sz="4000" spc="-150" dirty="0" smtClean="0">
                <a:solidFill>
                  <a:schemeClr val="bg1">
                    <a:lumMod val="50000"/>
                  </a:schemeClr>
                </a:solidFill>
                <a:latin typeface="Arial" pitchFamily="34" charset="0"/>
                <a:cs typeface="Arial" pitchFamily="34" charset="0"/>
              </a:rPr>
              <a:t>So we need to build political will …</a:t>
            </a:r>
          </a:p>
        </p:txBody>
      </p:sp>
    </p:spTree>
    <p:extLst>
      <p:ext uri="{BB962C8B-B14F-4D97-AF65-F5344CB8AC3E}">
        <p14:creationId xmlns:p14="http://schemas.microsoft.com/office/powerpoint/2010/main" val="41798023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1631216"/>
          </a:xfrm>
          <a:prstGeom prst="rect">
            <a:avLst/>
          </a:prstGeom>
          <a:noFill/>
        </p:spPr>
        <p:txBody>
          <a:bodyPr wrap="square" rtlCol="0">
            <a:spAutoFit/>
          </a:bodyPr>
          <a:lstStyle/>
          <a:p>
            <a:r>
              <a:rPr lang="en-US" sz="4000" spc="-150" dirty="0" smtClean="0">
                <a:solidFill>
                  <a:schemeClr val="bg1">
                    <a:lumMod val="50000"/>
                  </a:schemeClr>
                </a:solidFill>
                <a:latin typeface="Arial" pitchFamily="34" charset="0"/>
                <a:cs typeface="Arial" pitchFamily="34" charset="0"/>
              </a:rPr>
              <a:t>So we need to build political will …</a:t>
            </a:r>
          </a:p>
          <a:p>
            <a:r>
              <a:rPr lang="en-US" sz="4000" spc="-150" dirty="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but </a:t>
            </a:r>
            <a:r>
              <a:rPr lang="en-US" sz="6000" spc="-150" dirty="0" smtClean="0">
                <a:latin typeface="Arial" pitchFamily="34" charset="0"/>
                <a:cs typeface="Arial" pitchFamily="34" charset="0"/>
              </a:rPr>
              <a:t>politics is messy</a:t>
            </a:r>
            <a:endParaRPr lang="en-US" sz="6000" spc="-150" dirty="0">
              <a:latin typeface="Arial" pitchFamily="34" charset="0"/>
              <a:cs typeface="Arial" pitchFamily="34" charset="0"/>
            </a:endParaRPr>
          </a:p>
        </p:txBody>
      </p:sp>
    </p:spTree>
    <p:extLst>
      <p:ext uri="{BB962C8B-B14F-4D97-AF65-F5344CB8AC3E}">
        <p14:creationId xmlns:p14="http://schemas.microsoft.com/office/powerpoint/2010/main" val="3307702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solidFill>
                  <a:schemeClr val="bg1"/>
                </a:solidFill>
                <a:latin typeface="Arial" pitchFamily="34" charset="0"/>
                <a:cs typeface="Arial" pitchFamily="34" charset="0"/>
              </a:rPr>
              <a:t>solution</a:t>
            </a:r>
            <a:endParaRPr lang="en-U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9012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96745742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561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95114845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70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44910174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503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8934" b="95489" l="19518" r="89991"/>
                    </a14:imgEffect>
                  </a14:imgLayer>
                </a14:imgProps>
              </a:ext>
              <a:ext uri="{28A0092B-C50C-407E-A947-70E740481C1C}">
                <a14:useLocalDpi xmlns:a14="http://schemas.microsoft.com/office/drawing/2010/main" val="0"/>
              </a:ext>
            </a:extLst>
          </a:blip>
          <a:stretch>
            <a:fillRect/>
          </a:stretch>
        </p:blipFill>
        <p:spPr>
          <a:xfrm>
            <a:off x="2703394" y="2057400"/>
            <a:ext cx="7426271" cy="4941541"/>
          </a:xfrm>
          <a:prstGeom prst="rect">
            <a:avLst/>
          </a:prstGeom>
        </p:spPr>
      </p:pic>
      <p:sp>
        <p:nvSpPr>
          <p:cNvPr id="5" name="TextBox 4"/>
          <p:cNvSpPr txBox="1"/>
          <p:nvPr/>
        </p:nvSpPr>
        <p:spPr>
          <a:xfrm>
            <a:off x="454925" y="984072"/>
            <a:ext cx="7467600" cy="1938992"/>
          </a:xfrm>
          <a:prstGeom prst="rect">
            <a:avLst/>
          </a:prstGeom>
          <a:noFill/>
        </p:spPr>
        <p:txBody>
          <a:bodyPr wrap="square" rtlCol="0">
            <a:spAutoFit/>
          </a:bodyPr>
          <a:lstStyle/>
          <a:p>
            <a:r>
              <a:rPr lang="en-US" sz="4000" dirty="0" smtClean="0">
                <a:latin typeface="Arial" pitchFamily="34" charset="0"/>
                <a:cs typeface="Arial" pitchFamily="34" charset="0"/>
              </a:rPr>
              <a:t>Tip </a:t>
            </a:r>
            <a:r>
              <a:rPr lang="en-US" sz="4000" dirty="0" smtClean="0">
                <a:solidFill>
                  <a:srgbClr val="FF0000"/>
                </a:solidFill>
                <a:latin typeface="Arial" pitchFamily="34" charset="0"/>
                <a:cs typeface="Arial" pitchFamily="34" charset="0"/>
              </a:rPr>
              <a:t>each</a:t>
            </a:r>
            <a:r>
              <a:rPr lang="en-US" sz="4000" dirty="0" smtClean="0">
                <a:latin typeface="Arial" pitchFamily="34" charset="0"/>
                <a:cs typeface="Arial" pitchFamily="34" charset="0"/>
              </a:rPr>
              <a:t> individual’s cost-benefit balance into joining our cause</a:t>
            </a:r>
          </a:p>
        </p:txBody>
      </p:sp>
    </p:spTree>
    <p:extLst>
      <p:ext uri="{BB962C8B-B14F-4D97-AF65-F5344CB8AC3E}">
        <p14:creationId xmlns:p14="http://schemas.microsoft.com/office/powerpoint/2010/main" val="42373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Hong Kong</a:t>
            </a:r>
            <a:endParaRPr lang="en-US" sz="4000" dirty="0" smtClean="0">
              <a:solidFill>
                <a:schemeClr val="bg1">
                  <a:lumMod val="50000"/>
                </a:schemeClr>
              </a:solidFill>
              <a:latin typeface="Arial" pitchFamily="34" charset="0"/>
              <a:cs typeface="Arial" pitchFamily="34" charset="0"/>
            </a:endParaRPr>
          </a:p>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Singapore</a:t>
            </a: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5035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19343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818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047010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9911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11500"/>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19099" y="304800"/>
            <a:ext cx="5334000" cy="1846659"/>
          </a:xfrm>
          <a:prstGeom prst="rect">
            <a:avLst/>
          </a:prstGeom>
          <a:noFill/>
        </p:spPr>
        <p:txBody>
          <a:bodyPr wrap="square" rtlCol="0">
            <a:spAutoFit/>
          </a:bodyPr>
          <a:lstStyle/>
          <a:p>
            <a:pPr marL="285750" indent="-285750">
              <a:buFont typeface="Arial" pitchFamily="34" charset="0"/>
              <a:buChar char="•"/>
            </a:pPr>
            <a:r>
              <a:rPr lang="en-US" sz="3200" dirty="0">
                <a:latin typeface="Arial" pitchFamily="34" charset="0"/>
                <a:cs typeface="Arial" pitchFamily="34" charset="0"/>
              </a:rPr>
              <a:t>No mention of the c-word</a:t>
            </a:r>
          </a:p>
          <a:p>
            <a:pPr marL="285750" indent="-285750">
              <a:buFont typeface="Arial" pitchFamily="34" charset="0"/>
              <a:buChar char="•"/>
            </a:pPr>
            <a:r>
              <a:rPr lang="en-US" sz="3200" dirty="0">
                <a:latin typeface="Arial" pitchFamily="34" charset="0"/>
                <a:cs typeface="Arial" pitchFamily="34" charset="0"/>
              </a:rPr>
              <a:t>Routinized implementation</a:t>
            </a:r>
          </a:p>
          <a:p>
            <a:pPr marL="285750" indent="-285750">
              <a:buFont typeface="Arial" pitchFamily="34" charset="0"/>
              <a:buChar char="•"/>
            </a:pPr>
            <a:r>
              <a:rPr lang="en-US" sz="3200" dirty="0" smtClean="0">
                <a:latin typeface="Arial" pitchFamily="34" charset="0"/>
                <a:cs typeface="Arial" pitchFamily="34" charset="0"/>
              </a:rPr>
              <a:t>Ready </a:t>
            </a:r>
            <a:r>
              <a:rPr lang="en-US" sz="3200" dirty="0">
                <a:latin typeface="Arial" pitchFamily="34" charset="0"/>
                <a:cs typeface="Arial" pitchFamily="34" charset="0"/>
              </a:rPr>
              <a:t>capability</a:t>
            </a:r>
          </a:p>
          <a:p>
            <a:endParaRPr lang="en-US" dirty="0"/>
          </a:p>
        </p:txBody>
      </p:sp>
    </p:spTree>
    <p:extLst>
      <p:ext uri="{BB962C8B-B14F-4D97-AF65-F5344CB8AC3E}">
        <p14:creationId xmlns:p14="http://schemas.microsoft.com/office/powerpoint/2010/main" val="3910519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grayscl/>
            <a:extLst>
              <a:ext uri="{BEBA8EAE-BF5A-486C-A8C5-ECC9F3942E4B}">
                <a14:imgProps xmlns:a14="http://schemas.microsoft.com/office/drawing/2010/main">
                  <a14:imgLayer r:embed="rId4">
                    <a14:imgEffect>
                      <a14:colorTemperature colorTemp="11500"/>
                    </a14:imgEffect>
                    <a14:imgEffect>
                      <a14:saturation sat="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810000" y="309349"/>
            <a:ext cx="5334000" cy="1354217"/>
          </a:xfrm>
          <a:prstGeom prst="rect">
            <a:avLst/>
          </a:prstGeom>
          <a:noFill/>
        </p:spPr>
        <p:txBody>
          <a:bodyPr wrap="square" rtlCol="0">
            <a:spAutoFit/>
          </a:bodyPr>
          <a:lstStyle/>
          <a:p>
            <a:pPr marL="457200" indent="-457200">
              <a:buFont typeface="Arial" pitchFamily="34" charset="0"/>
              <a:buChar char="•"/>
            </a:pPr>
            <a:r>
              <a:rPr lang="en-US" sz="3200" dirty="0"/>
              <a:t>Political economy analysis</a:t>
            </a:r>
          </a:p>
          <a:p>
            <a:pPr marL="457200" indent="-457200">
              <a:buFont typeface="Arial" pitchFamily="34" charset="0"/>
              <a:buChar char="•"/>
            </a:pPr>
            <a:r>
              <a:rPr lang="en-US" sz="3200" dirty="0"/>
              <a:t>Deep country knowledge</a:t>
            </a:r>
          </a:p>
          <a:p>
            <a:endParaRPr lang="en-US" dirty="0"/>
          </a:p>
        </p:txBody>
      </p:sp>
    </p:spTree>
    <p:extLst>
      <p:ext uri="{BB962C8B-B14F-4D97-AF65-F5344CB8AC3E}">
        <p14:creationId xmlns:p14="http://schemas.microsoft.com/office/powerpoint/2010/main" val="3192476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a:t>
            </a:r>
            <a:r>
              <a:rPr lang="en-US" spc="-150" dirty="0" smtClean="0">
                <a:solidFill>
                  <a:schemeClr val="bg1"/>
                </a:solidFill>
                <a:latin typeface="Arial" pitchFamily="34" charset="0"/>
                <a:cs typeface="Arial" pitchFamily="34" charset="0"/>
              </a:rPr>
              <a:t>caution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71127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10773" b="100000" l="5789" r="93705">
                        <a14:backgroundMark x1="31621" y1="18498" x2="58683" y2="34276"/>
                        <a14:backgroundMark x1="31621" y1="70403" x2="75687" y2="85201"/>
                        <a14:backgroundMark x1="29667" y1="85854" x2="28220" y2="99565"/>
                        <a14:backgroundMark x1="30029" y1="98477" x2="30029" y2="98477"/>
                        <a14:backgroundMark x1="76122" y1="88575" x2="76700" y2="99782"/>
                      </a14:backgroundRemoval>
                    </a14:imgEffect>
                  </a14:imgLayer>
                </a14:imgProps>
              </a:ext>
              <a:ext uri="{28A0092B-C50C-407E-A947-70E740481C1C}">
                <a14:useLocalDpi xmlns:a14="http://schemas.microsoft.com/office/drawing/2010/main" val="0"/>
              </a:ext>
            </a:extLst>
          </a:blip>
          <a:stretch>
            <a:fillRect/>
          </a:stretch>
        </p:blipFill>
        <p:spPr>
          <a:xfrm>
            <a:off x="-307075" y="2598518"/>
            <a:ext cx="6405443" cy="4259481"/>
          </a:xfrm>
          <a:prstGeom prst="rect">
            <a:avLst/>
          </a:prstGeom>
        </p:spPr>
      </p:pic>
      <p:sp>
        <p:nvSpPr>
          <p:cNvPr id="6" name="TextBox 5"/>
          <p:cNvSpPr txBox="1"/>
          <p:nvPr/>
        </p:nvSpPr>
        <p:spPr>
          <a:xfrm>
            <a:off x="4419600" y="2308830"/>
            <a:ext cx="4343400" cy="1938992"/>
          </a:xfrm>
          <a:prstGeom prst="rect">
            <a:avLst/>
          </a:prstGeom>
          <a:noFill/>
        </p:spPr>
        <p:txBody>
          <a:bodyPr wrap="square" rtlCol="0">
            <a:spAutoFit/>
          </a:bodyPr>
          <a:lstStyle/>
          <a:p>
            <a:r>
              <a:rPr lang="en-US" sz="6000" dirty="0" smtClean="0">
                <a:latin typeface="Arial" pitchFamily="34" charset="0"/>
                <a:cs typeface="Arial" pitchFamily="34" charset="0"/>
              </a:rPr>
              <a:t>the </a:t>
            </a:r>
            <a:r>
              <a:rPr lang="en-US" sz="6000" dirty="0" smtClean="0">
                <a:solidFill>
                  <a:srgbClr val="FF0000"/>
                </a:solidFill>
                <a:latin typeface="Arial" pitchFamily="34" charset="0"/>
                <a:cs typeface="Arial" pitchFamily="34" charset="0"/>
              </a:rPr>
              <a:t>mindset</a:t>
            </a:r>
            <a:r>
              <a:rPr lang="en-US" sz="6000" dirty="0" smtClean="0">
                <a:latin typeface="Arial" pitchFamily="34" charset="0"/>
                <a:cs typeface="Arial" pitchFamily="34" charset="0"/>
              </a:rPr>
              <a:t> </a:t>
            </a:r>
          </a:p>
          <a:p>
            <a:r>
              <a:rPr lang="en-US" sz="6000" dirty="0" smtClean="0">
                <a:latin typeface="Arial" pitchFamily="34" charset="0"/>
                <a:cs typeface="Arial" pitchFamily="34" charset="0"/>
              </a:rPr>
              <a:t>not the tool</a:t>
            </a:r>
            <a:endParaRPr lang="en-US" sz="6000" dirty="0">
              <a:latin typeface="Arial" pitchFamily="34" charset="0"/>
              <a:cs typeface="Arial" pitchFamily="34" charset="0"/>
            </a:endParaRPr>
          </a:p>
        </p:txBody>
      </p:sp>
    </p:spTree>
    <p:extLst>
      <p:ext uri="{BB962C8B-B14F-4D97-AF65-F5344CB8AC3E}">
        <p14:creationId xmlns:p14="http://schemas.microsoft.com/office/powerpoint/2010/main" val="1689534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hope</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209934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16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dirty="0" smtClean="0"/>
              <a:t>It’s</a:t>
            </a:r>
            <a:r>
              <a:rPr lang="en-US" dirty="0" smtClean="0">
                <a:solidFill>
                  <a:schemeClr val="bg1">
                    <a:lumMod val="65000"/>
                  </a:schemeClr>
                </a:solidFill>
              </a:rPr>
              <a:t> . . . . .</a:t>
            </a:r>
            <a:endParaRPr lang="en-US" sz="4000" dirty="0">
              <a:solidFill>
                <a:schemeClr val="bg1">
                  <a:lumMod val="65000"/>
                </a:schemeClr>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Tree>
    <p:extLst>
      <p:ext uri="{BB962C8B-B14F-4D97-AF65-F5344CB8AC3E}">
        <p14:creationId xmlns:p14="http://schemas.microsoft.com/office/powerpoint/2010/main" val="212780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Here is a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133600"/>
            <a:ext cx="7429500" cy="3429000"/>
          </a:xfrm>
        </p:spPr>
      </p:pic>
    </p:spTree>
    <p:extLst>
      <p:ext uri="{BB962C8B-B14F-4D97-AF65-F5344CB8AC3E}">
        <p14:creationId xmlns:p14="http://schemas.microsoft.com/office/powerpoint/2010/main" val="3861771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An even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938" y="1885950"/>
            <a:ext cx="5572125" cy="4286250"/>
          </a:xfrm>
        </p:spPr>
      </p:pic>
    </p:spTree>
    <p:extLst>
      <p:ext uri="{BB962C8B-B14F-4D97-AF65-F5344CB8AC3E}">
        <p14:creationId xmlns:p14="http://schemas.microsoft.com/office/powerpoint/2010/main" val="4936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1877437"/>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a:p>
            <a:r>
              <a:rPr lang="en-US" sz="2800" spc="-150" dirty="0" smtClean="0">
                <a:solidFill>
                  <a:schemeClr val="bg1"/>
                </a:solidFill>
                <a:latin typeface="Arial" pitchFamily="34" charset="0"/>
                <a:cs typeface="Arial" pitchFamily="34" charset="0"/>
              </a:rPr>
              <a:t>“…budgets are better made than executed, practice lags behind the creation of processes and laws.” </a:t>
            </a:r>
          </a:p>
          <a:p>
            <a:r>
              <a:rPr lang="en-US" sz="2800" spc="-150" dirty="0">
                <a:solidFill>
                  <a:schemeClr val="bg1"/>
                </a:solidFill>
                <a:latin typeface="Arial" pitchFamily="34" charset="0"/>
                <a:cs typeface="Arial" pitchFamily="34" charset="0"/>
              </a:rPr>
              <a:t>	</a:t>
            </a:r>
            <a:r>
              <a:rPr lang="en-US" sz="2800" spc="-150" dirty="0" smtClean="0">
                <a:solidFill>
                  <a:schemeClr val="bg1"/>
                </a:solidFill>
                <a:latin typeface="Arial" pitchFamily="34" charset="0"/>
                <a:cs typeface="Arial" pitchFamily="34" charset="0"/>
              </a:rPr>
              <a:t>					</a:t>
            </a:r>
            <a:r>
              <a:rPr lang="en-US" sz="2000" spc="-150" dirty="0" smtClean="0">
                <a:solidFill>
                  <a:schemeClr val="bg1"/>
                </a:solidFill>
                <a:latin typeface="Arial" pitchFamily="34" charset="0"/>
                <a:cs typeface="Arial" pitchFamily="34" charset="0"/>
              </a:rPr>
              <a:t>(Andrews 2010)</a:t>
            </a:r>
            <a:endParaRPr lang="en-US" sz="20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23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cts\corruption\graph\Rpl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18108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1644</TotalTime>
  <Words>1017</Words>
  <Application>Microsoft Office PowerPoint</Application>
  <PresentationFormat>On-screen Show (4:3)</PresentationFormat>
  <Paragraphs>114</Paragraphs>
  <Slides>47</Slides>
  <Notes>13</Notes>
  <HiddenSlides>0</HiddenSlides>
  <MMClips>0</MMClip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1_Office Theme</vt:lpstr>
      <vt:lpstr>Why Best Practice Doesn’t Work In Practice The political challenge of anti-corruption   Anh Le IED Intern</vt:lpstr>
      <vt:lpstr>challenges</vt:lpstr>
      <vt:lpstr>Let’s guess this Asian country</vt:lpstr>
      <vt:lpstr>PowerPoint Presentation</vt:lpstr>
      <vt:lpstr>It’s . . . . .</vt:lpstr>
      <vt:lpstr>Here is a fuller picture</vt:lpstr>
      <vt:lpstr>An even fuller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PowerPoint Presentation</vt:lpstr>
      <vt:lpstr>PowerPoint Presentation</vt:lpstr>
      <vt:lpstr>PowerPoint Presentation</vt:lpstr>
      <vt:lpstr>PowerPoint Presentation</vt:lpstr>
      <vt:lpstr>PowerPoint Presentation</vt:lpstr>
      <vt:lpstr>so what?</vt:lpstr>
      <vt:lpstr>PowerPoint Presentation</vt:lpstr>
      <vt:lpstr>PowerPoint Presentation</vt:lpstr>
      <vt:lpstr>solution</vt:lpstr>
      <vt:lpstr>Indicators and Benchmarks (IB)</vt:lpstr>
      <vt:lpstr>Indicators and Benchmarks (IB)</vt:lpstr>
      <vt:lpstr>Indicators and Benchmarks (IB)</vt:lpstr>
      <vt:lpstr>PowerPoint Presentation</vt:lpstr>
      <vt:lpstr>PowerPoint Presentation</vt:lpstr>
      <vt:lpstr>PowerPoint Presentation</vt:lpstr>
      <vt:lpstr>PowerPoint Presentation</vt:lpstr>
      <vt:lpstr>PowerPoint Presentation</vt:lpstr>
      <vt:lpstr>word of caution</vt:lpstr>
      <vt:lpstr>PowerPoint Presentation</vt:lpstr>
      <vt:lpstr>word of hope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guess the Asian country</dc:title>
  <dc:creator>Anh</dc:creator>
  <cp:lastModifiedBy>Anh</cp:lastModifiedBy>
  <cp:revision>53</cp:revision>
  <dcterms:created xsi:type="dcterms:W3CDTF">2013-07-13T08:09:25Z</dcterms:created>
  <dcterms:modified xsi:type="dcterms:W3CDTF">2013-07-14T16:08:16Z</dcterms:modified>
</cp:coreProperties>
</file>